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notesMasterIdLst>
    <p:notesMasterId r:id="rId13"/>
  </p:notesMasterIdLst>
  <p:sldIdLst>
    <p:sldId id="269" r:id="rId3"/>
    <p:sldId id="1922" r:id="rId4"/>
    <p:sldId id="1924" r:id="rId5"/>
    <p:sldId id="1925" r:id="rId6"/>
    <p:sldId id="1926" r:id="rId7"/>
    <p:sldId id="1928" r:id="rId8"/>
    <p:sldId id="1929" r:id="rId9"/>
    <p:sldId id="1930" r:id="rId10"/>
    <p:sldId id="1931" r:id="rId11"/>
    <p:sldId id="1908" r:id="rId12"/>
  </p:sldIdLst>
  <p:sldSz cx="12192000" cy="6858000"/>
  <p:notesSz cx="6858000" cy="9144000"/>
  <p:defaultTextStyle>
    <a:defPPr>
      <a:defRPr lang="ru-RU"/>
    </a:defPPr>
    <a:lvl1pPr marL="0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095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196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294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392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494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586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680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6775" algn="l" defTabSz="914196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0" orient="horz" pos="2160" userDrawn="1">
          <p15:clr>
            <a:srgbClr val="A4A3A4"/>
          </p15:clr>
        </p15:guide>
        <p15:guide id="1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8AD0"/>
    <a:srgbClr val="6F1B89"/>
    <a:srgbClr val="423D67"/>
    <a:srgbClr val="7979C9"/>
    <a:srgbClr val="A2A2DA"/>
    <a:srgbClr val="565087"/>
    <a:srgbClr val="CDCDEB"/>
    <a:srgbClr val="A3A2D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37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ser\Dropbox\&#1040;&#1085;&#1072;&#1083;.%20&#1086;&#1090;&#1076;&#1077;&#1083;\04%20&#1042;&#1085;&#1091;&#1090;&#1088;&#1077;&#1085;&#1085;&#1080;&#1077;%20&#1080;&#1079;&#1099;&#1089;&#1082;&#1072;&#1085;&#1080;&#1103;\&#1050;&#1086;&#1085;&#1092;&#1077;&#1088;&#1077;&#1085;&#1094;&#1080;&#1080;\2023\&#1051;&#1077;&#1090;&#1085;&#1103;&#1103;\&#1052;&#1077;&#1090;&#1072;&#1087;&#1088;&#1077;&#1076;&#1084;&#1077;&#1090;\&#1060;10_&#1043;&#1080;&#1089;&#1090;&#1086;&#1075;&#1088;&#1072;&#1084;&#1084;&#1072;_&#1073;&#1072;&#1083;&#1083;&#1086;&#1074;_&#1054;&#1073;&#1097;&#1077;&#1089;&#1090;&#1074;&#1086;&#1079;&#1085;&#1072;&#1085;&#1080;&#1077;_6_&#1089;&#1088;&#1072;&#1074;&#1085;&#1077;&#1085;&#1080;&#1077;P_PC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ilya\Downloads\&#1064;&#1072;&#1073;&#1083;&#1086;&#1085;%20PBTS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/>
              <a:t>Доля отметок "2" по русскому языку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Лист1!$C$6</c:f>
              <c:strCache>
                <c:ptCount val="1"/>
                <c:pt idx="0">
                  <c:v>2019 г.</c:v>
                </c:pt>
              </c:strCache>
            </c:strRef>
          </c:tx>
          <c:spPr>
            <a:solidFill>
              <a:srgbClr val="5E92D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Лист1!$C$7:$C$10</c:f>
              <c:numCache>
                <c:formatCode>0%</c:formatCode>
                <c:ptCount val="4"/>
                <c:pt idx="0">
                  <c:v>4.6538961347114091E-2</c:v>
                </c:pt>
                <c:pt idx="1">
                  <c:v>0.13532348975753622</c:v>
                </c:pt>
                <c:pt idx="2">
                  <c:v>0.16586500746027596</c:v>
                </c:pt>
                <c:pt idx="3">
                  <c:v>0.1940786849594818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E5-FA48-8440-3A277C130BEE}"/>
            </c:ext>
          </c:extLst>
        </c:ser>
        <c:ser>
          <c:idx val="1"/>
          <c:order val="1"/>
          <c:tx>
            <c:strRef>
              <c:f>Лист1!$D$6</c:f>
              <c:strCache>
                <c:ptCount val="1"/>
                <c:pt idx="0">
                  <c:v>2020 г.*</c:v>
                </c:pt>
              </c:strCache>
            </c:strRef>
          </c:tx>
          <c:spPr>
            <a:solidFill>
              <a:srgbClr val="B55754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Лист1!$D$7:$D$10</c:f>
              <c:numCache>
                <c:formatCode>0%</c:formatCode>
                <c:ptCount val="4"/>
                <c:pt idx="0">
                  <c:v>0.13300000000000001</c:v>
                </c:pt>
                <c:pt idx="1">
                  <c:v>0.19800000000000001</c:v>
                </c:pt>
                <c:pt idx="2">
                  <c:v>0.247</c:v>
                </c:pt>
                <c:pt idx="3">
                  <c:v>0.25490000000000002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E5-FA48-8440-3A277C130BEE}"/>
            </c:ext>
          </c:extLst>
        </c:ser>
        <c:ser>
          <c:idx val="2"/>
          <c:order val="2"/>
          <c:tx>
            <c:strRef>
              <c:f>Лист1!$E$6</c:f>
              <c:strCache>
                <c:ptCount val="1"/>
                <c:pt idx="0">
                  <c:v>2021 г.</c:v>
                </c:pt>
              </c:strCache>
            </c:strRef>
          </c:tx>
          <c:spPr>
            <a:solidFill>
              <a:srgbClr val="4CA957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Лист1!$E$7:$E$10</c:f>
              <c:numCache>
                <c:formatCode>0%</c:formatCode>
                <c:ptCount val="4"/>
                <c:pt idx="0">
                  <c:v>6.2000000000000006E-2</c:v>
                </c:pt>
                <c:pt idx="1">
                  <c:v>0.13800000000000001</c:v>
                </c:pt>
                <c:pt idx="2">
                  <c:v>0.16399999999999998</c:v>
                </c:pt>
                <c:pt idx="3">
                  <c:v>0.17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E5-FA48-8440-3A277C130BEE}"/>
            </c:ext>
          </c:extLst>
        </c:ser>
        <c:ser>
          <c:idx val="3"/>
          <c:order val="3"/>
          <c:tx>
            <c:strRef>
              <c:f>Лист1!$F$6</c:f>
              <c:strCache>
                <c:ptCount val="1"/>
                <c:pt idx="0">
                  <c:v>2022 г.*</c:v>
                </c:pt>
              </c:strCache>
            </c:strRef>
          </c:tx>
          <c:spPr>
            <a:solidFill>
              <a:srgbClr val="F8BE44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Лист1!$F$7:$F$10</c:f>
              <c:numCache>
                <c:formatCode>0%</c:formatCode>
                <c:ptCount val="4"/>
                <c:pt idx="0">
                  <c:v>9.4E-2</c:v>
                </c:pt>
                <c:pt idx="1">
                  <c:v>0.13400000000000001</c:v>
                </c:pt>
                <c:pt idx="2">
                  <c:v>0.16489999999999999</c:v>
                </c:pt>
                <c:pt idx="3">
                  <c:v>0.16899999999999998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BE5-FA48-8440-3A277C130BEE}"/>
            </c:ext>
          </c:extLst>
        </c:ser>
        <c:ser>
          <c:idx val="4"/>
          <c:order val="4"/>
          <c:tx>
            <c:strRef>
              <c:f>Лист1!$G$6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rgbClr val="8F2BA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Лист1!$G$7:$G$10</c:f>
              <c:numCache>
                <c:formatCode>0%</c:formatCode>
                <c:ptCount val="4"/>
                <c:pt idx="0">
                  <c:v>5.4000000000000006E-2</c:v>
                </c:pt>
                <c:pt idx="1">
                  <c:v>0.11699999999999999</c:v>
                </c:pt>
                <c:pt idx="2">
                  <c:v>0.13500000000000001</c:v>
                </c:pt>
                <c:pt idx="3">
                  <c:v>0.13699999999999998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BE5-FA48-8440-3A277C130B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583808"/>
        <c:axId val="125733120"/>
      </c:barChart>
      <c:catAx>
        <c:axId val="12658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733120"/>
        <c:crosses val="autoZero"/>
        <c:auto val="1"/>
        <c:lblAlgn val="ctr"/>
        <c:lblOffset val="100"/>
        <c:noMultiLvlLbl val="0"/>
      </c:catAx>
      <c:valAx>
        <c:axId val="12573312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6583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dirty="0"/>
              <a:t>Доля отметок "2" по математике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Лист1!$C$6</c:f>
              <c:strCache>
                <c:ptCount val="1"/>
                <c:pt idx="0">
                  <c:v>2019 г.</c:v>
                </c:pt>
              </c:strCache>
            </c:strRef>
          </c:tx>
          <c:spPr>
            <a:solidFill>
              <a:srgbClr val="5E92D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Лист1!$C$7:$C$10</c:f>
              <c:numCache>
                <c:formatCode>0%</c:formatCode>
                <c:ptCount val="4"/>
                <c:pt idx="0">
                  <c:v>2.3753559804390811E-2</c:v>
                </c:pt>
                <c:pt idx="1">
                  <c:v>0.11623959955704939</c:v>
                </c:pt>
                <c:pt idx="2">
                  <c:v>0.1139841847784485</c:v>
                </c:pt>
                <c:pt idx="3">
                  <c:v>8.7924529649661465E-2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63-8446-AF5B-E3DF218A931E}"/>
            </c:ext>
          </c:extLst>
        </c:ser>
        <c:ser>
          <c:idx val="1"/>
          <c:order val="1"/>
          <c:tx>
            <c:strRef>
              <c:f>Лист1!$D$6</c:f>
              <c:strCache>
                <c:ptCount val="1"/>
                <c:pt idx="0">
                  <c:v>2020 г.*</c:v>
                </c:pt>
              </c:strCache>
            </c:strRef>
          </c:tx>
          <c:spPr>
            <a:solidFill>
              <a:srgbClr val="B55754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Лист1!$D$7:$D$10</c:f>
              <c:numCache>
                <c:formatCode>0%</c:formatCode>
                <c:ptCount val="4"/>
                <c:pt idx="0">
                  <c:v>7.0000000000000007E-2</c:v>
                </c:pt>
                <c:pt idx="1">
                  <c:v>0.182</c:v>
                </c:pt>
                <c:pt idx="2">
                  <c:v>0.20100000000000001</c:v>
                </c:pt>
                <c:pt idx="3">
                  <c:v>0.17399999999999999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963-8446-AF5B-E3DF218A931E}"/>
            </c:ext>
          </c:extLst>
        </c:ser>
        <c:ser>
          <c:idx val="2"/>
          <c:order val="2"/>
          <c:tx>
            <c:strRef>
              <c:f>Лист1!$E$6</c:f>
              <c:strCache>
                <c:ptCount val="1"/>
                <c:pt idx="0">
                  <c:v>2021 г.</c:v>
                </c:pt>
              </c:strCache>
            </c:strRef>
          </c:tx>
          <c:spPr>
            <a:solidFill>
              <a:srgbClr val="4CA957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Лист1!$E$7:$E$10</c:f>
              <c:numCache>
                <c:formatCode>0%</c:formatCode>
                <c:ptCount val="4"/>
                <c:pt idx="0">
                  <c:v>0.03</c:v>
                </c:pt>
                <c:pt idx="1">
                  <c:v>0.12400000000000001</c:v>
                </c:pt>
                <c:pt idx="2">
                  <c:v>0.13900000000000001</c:v>
                </c:pt>
                <c:pt idx="3">
                  <c:v>0.12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963-8446-AF5B-E3DF218A931E}"/>
            </c:ext>
          </c:extLst>
        </c:ser>
        <c:ser>
          <c:idx val="3"/>
          <c:order val="3"/>
          <c:tx>
            <c:strRef>
              <c:f>Лист1!$F$6</c:f>
              <c:strCache>
                <c:ptCount val="1"/>
                <c:pt idx="0">
                  <c:v>2022 г.*</c:v>
                </c:pt>
              </c:strCache>
            </c:strRef>
          </c:tx>
          <c:spPr>
            <a:solidFill>
              <a:srgbClr val="F8BE44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Лист1!$F$7:$F$10</c:f>
              <c:numCache>
                <c:formatCode>0%</c:formatCode>
                <c:ptCount val="4"/>
                <c:pt idx="0">
                  <c:v>4.9000000000000002E-2</c:v>
                </c:pt>
                <c:pt idx="1">
                  <c:v>0.121</c:v>
                </c:pt>
                <c:pt idx="2">
                  <c:v>0.13489999999999999</c:v>
                </c:pt>
                <c:pt idx="3">
                  <c:v>0.11900000000000001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963-8446-AF5B-E3DF218A931E}"/>
            </c:ext>
          </c:extLst>
        </c:ser>
        <c:ser>
          <c:idx val="4"/>
          <c:order val="4"/>
          <c:tx>
            <c:strRef>
              <c:f>Лист1!$G$6</c:f>
              <c:strCache>
                <c:ptCount val="1"/>
                <c:pt idx="0">
                  <c:v>2023 г.</c:v>
                </c:pt>
              </c:strCache>
            </c:strRef>
          </c:tx>
          <c:spPr>
            <a:solidFill>
              <a:srgbClr val="8F2BA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Лист1!$B$7:$B$10</c:f>
              <c:strCache>
                <c:ptCount val="4"/>
                <c:pt idx="0">
                  <c:v>4 класс</c:v>
                </c:pt>
                <c:pt idx="1">
                  <c:v>5 класс</c:v>
                </c:pt>
                <c:pt idx="2">
                  <c:v>6 класс</c:v>
                </c:pt>
                <c:pt idx="3">
                  <c:v>7 класс</c:v>
                </c:pt>
              </c:strCache>
            </c:strRef>
          </c:cat>
          <c:val>
            <c:numRef>
              <c:f>Лист1!$G$7:$G$10</c:f>
              <c:numCache>
                <c:formatCode>0%</c:formatCode>
                <c:ptCount val="4"/>
                <c:pt idx="0">
                  <c:v>2.8999999999999998E-2</c:v>
                </c:pt>
                <c:pt idx="1">
                  <c:v>8.5000000000000006E-2</c:v>
                </c:pt>
                <c:pt idx="2">
                  <c:v>0.115</c:v>
                </c:pt>
                <c:pt idx="3">
                  <c:v>0.10300000000000001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963-8446-AF5B-E3DF218A93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744000"/>
        <c:axId val="125734848"/>
      </c:barChart>
      <c:catAx>
        <c:axId val="127744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734848"/>
        <c:crosses val="autoZero"/>
        <c:auto val="1"/>
        <c:lblAlgn val="ctr"/>
        <c:lblOffset val="100"/>
        <c:noMultiLvlLbl val="0"/>
      </c:catAx>
      <c:valAx>
        <c:axId val="12573484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27744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600" dirty="0"/>
              <a:t>БИОЛОГИЯ. ВПР 2023. 5 класс (макс. балл 29)</a:t>
            </a:r>
            <a:endParaRPr lang="en-US" sz="16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7119685039370078E-2"/>
          <c:y val="0.11584173228346456"/>
          <c:w val="0.94364481030780245"/>
          <c:h val="0.800652755905511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'Лист1 (2)'!$B$17</c:f>
              <c:strCache>
                <c:ptCount val="1"/>
                <c:pt idx="0">
                  <c:v>Бумажный
1 384 114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7DE-40AB-B993-C9F22BB0A36D}"/>
              </c:ext>
            </c:extLst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7DE-40AB-B993-C9F22BB0A36D}"/>
              </c:ext>
            </c:extLst>
          </c:dPt>
          <c:dPt>
            <c:idx val="24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7DE-40AB-B993-C9F22BB0A36D}"/>
              </c:ext>
            </c:extLst>
          </c:dPt>
          <c:dLbls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z="1600"/>
                      <a:t>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DE-40AB-B993-C9F22BB0A36D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DE-40AB-B993-C9F22BB0A36D}"/>
                </c:ext>
              </c:extLst>
            </c:dLbl>
            <c:dLbl>
              <c:idx val="24"/>
              <c:layout/>
              <c:tx>
                <c:rich>
                  <a:bodyPr/>
                  <a:lstStyle/>
                  <a:p>
                    <a:r>
                      <a:rPr lang="en-US"/>
                      <a:t>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7DE-40AB-B993-C9F22BB0A3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'Лист1 (2)'!$C$6:$AF$6</c:f>
              <c:numCache>
                <c:formatCode>General</c:formatCode>
                <c:ptCount val="3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</c:numCache>
            </c:numRef>
          </c:cat>
          <c:val>
            <c:numRef>
              <c:f>'Лист1 (2)'!$C$17:$AF$17</c:f>
              <c:numCache>
                <c:formatCode>General</c:formatCode>
                <c:ptCount val="30"/>
                <c:pt idx="0">
                  <c:v>2.9188347202614814E-2</c:v>
                </c:pt>
                <c:pt idx="1">
                  <c:v>6.3217336144277131E-2</c:v>
                </c:pt>
                <c:pt idx="2">
                  <c:v>0.12058255317119833</c:v>
                </c:pt>
                <c:pt idx="3">
                  <c:v>0.20157299182003793</c:v>
                </c:pt>
                <c:pt idx="4">
                  <c:v>0.3121130195923168</c:v>
                </c:pt>
                <c:pt idx="5">
                  <c:v>0.45205813971970515</c:v>
                </c:pt>
                <c:pt idx="6">
                  <c:v>0.59901135311108766</c:v>
                </c:pt>
                <c:pt idx="7">
                  <c:v>0.7774648619983614</c:v>
                </c:pt>
                <c:pt idx="8">
                  <c:v>0.96350445122294837</c:v>
                </c:pt>
                <c:pt idx="9">
                  <c:v>1.1111079000718149</c:v>
                </c:pt>
                <c:pt idx="10">
                  <c:v>1.1892806517382239</c:v>
                </c:pt>
                <c:pt idx="11">
                  <c:v>1.1293144928813668</c:v>
                </c:pt>
                <c:pt idx="12">
                  <c:v>7.9944282046132038</c:v>
                </c:pt>
                <c:pt idx="13">
                  <c:v>7.4773465191450992</c:v>
                </c:pt>
                <c:pt idx="14">
                  <c:v>6.5880411584594913</c:v>
                </c:pt>
                <c:pt idx="15">
                  <c:v>6.0310061165482036</c:v>
                </c:pt>
                <c:pt idx="16">
                  <c:v>5.5947703729606086</c:v>
                </c:pt>
                <c:pt idx="17">
                  <c:v>4.5830040011155146</c:v>
                </c:pt>
                <c:pt idx="18">
                  <c:v>10.899463483499192</c:v>
                </c:pt>
                <c:pt idx="19">
                  <c:v>9.2132584454748674</c:v>
                </c:pt>
                <c:pt idx="20">
                  <c:v>7.3979455449478868</c:v>
                </c:pt>
                <c:pt idx="21">
                  <c:v>5.9157699438052065</c:v>
                </c:pt>
                <c:pt idx="22">
                  <c:v>4.8117423853815513</c:v>
                </c:pt>
                <c:pt idx="23">
                  <c:v>3.5070088157478359</c:v>
                </c:pt>
                <c:pt idx="24">
                  <c:v>5.022707667143024</c:v>
                </c:pt>
                <c:pt idx="25">
                  <c:v>3.6485434003268518</c:v>
                </c:pt>
                <c:pt idx="26">
                  <c:v>2.2436735702406017</c:v>
                </c:pt>
                <c:pt idx="27">
                  <c:v>1.2773514320352226</c:v>
                </c:pt>
                <c:pt idx="28">
                  <c:v>0.61642321369482567</c:v>
                </c:pt>
                <c:pt idx="29">
                  <c:v>0.22909962618686033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7DE-40AB-B993-C9F22BB0A36D}"/>
            </c:ext>
          </c:extLst>
        </c:ser>
        <c:ser>
          <c:idx val="1"/>
          <c:order val="1"/>
          <c:tx>
            <c:strRef>
              <c:f>'Лист1 (2)'!$B$18</c:f>
              <c:strCache>
                <c:ptCount val="1"/>
                <c:pt idx="0">
                  <c:v>Компьютерный
61 987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cat>
            <c:numRef>
              <c:f>'Лист1 (2)'!$C$6:$AF$6</c:f>
              <c:numCache>
                <c:formatCode>General</c:formatCode>
                <c:ptCount val="3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</c:numCache>
            </c:numRef>
          </c:cat>
          <c:val>
            <c:numRef>
              <c:f>'Лист1 (2)'!$C$18:$AF$18</c:f>
              <c:numCache>
                <c:formatCode>General</c:formatCode>
                <c:ptCount val="30"/>
                <c:pt idx="0">
                  <c:v>0.02</c:v>
                </c:pt>
                <c:pt idx="1">
                  <c:v>7.0000000000000007E-2</c:v>
                </c:pt>
                <c:pt idx="2">
                  <c:v>0.19</c:v>
                </c:pt>
                <c:pt idx="3">
                  <c:v>0.4</c:v>
                </c:pt>
                <c:pt idx="4">
                  <c:v>0.69</c:v>
                </c:pt>
                <c:pt idx="5">
                  <c:v>1.1000000000000001</c:v>
                </c:pt>
                <c:pt idx="6">
                  <c:v>1.6</c:v>
                </c:pt>
                <c:pt idx="7">
                  <c:v>2.2000000000000002</c:v>
                </c:pt>
                <c:pt idx="8">
                  <c:v>2.9</c:v>
                </c:pt>
                <c:pt idx="9">
                  <c:v>3.4</c:v>
                </c:pt>
                <c:pt idx="10">
                  <c:v>4</c:v>
                </c:pt>
                <c:pt idx="11">
                  <c:v>4.7</c:v>
                </c:pt>
                <c:pt idx="12">
                  <c:v>5.3</c:v>
                </c:pt>
                <c:pt idx="13">
                  <c:v>5.7</c:v>
                </c:pt>
                <c:pt idx="14">
                  <c:v>5.9</c:v>
                </c:pt>
                <c:pt idx="15">
                  <c:v>6.2</c:v>
                </c:pt>
                <c:pt idx="16">
                  <c:v>6.4</c:v>
                </c:pt>
                <c:pt idx="17">
                  <c:v>6.5</c:v>
                </c:pt>
                <c:pt idx="18">
                  <c:v>6.3</c:v>
                </c:pt>
                <c:pt idx="19">
                  <c:v>6.5</c:v>
                </c:pt>
                <c:pt idx="20">
                  <c:v>5.9</c:v>
                </c:pt>
                <c:pt idx="21">
                  <c:v>5.7</c:v>
                </c:pt>
                <c:pt idx="22">
                  <c:v>4.9000000000000004</c:v>
                </c:pt>
                <c:pt idx="23">
                  <c:v>4.3</c:v>
                </c:pt>
                <c:pt idx="24">
                  <c:v>3.2</c:v>
                </c:pt>
                <c:pt idx="25">
                  <c:v>2.4</c:v>
                </c:pt>
                <c:pt idx="26">
                  <c:v>1.8</c:v>
                </c:pt>
                <c:pt idx="27">
                  <c:v>1.1000000000000001</c:v>
                </c:pt>
                <c:pt idx="28">
                  <c:v>0.6</c:v>
                </c:pt>
                <c:pt idx="29">
                  <c:v>0.18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7DE-40AB-B993-C9F22BB0A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28534016"/>
        <c:axId val="125736000"/>
      </c:barChart>
      <c:catAx>
        <c:axId val="12853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5736000"/>
        <c:crosses val="autoZero"/>
        <c:auto val="1"/>
        <c:lblAlgn val="ctr"/>
        <c:lblOffset val="100"/>
        <c:noMultiLvlLbl val="0"/>
      </c:catAx>
      <c:valAx>
        <c:axId val="125736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8534016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6.894631352899068E-2"/>
          <c:y val="0.13886377952755907"/>
          <c:w val="0.25105364173228345"/>
          <c:h val="0.24142374856301335"/>
        </c:manualLayout>
      </c:layout>
      <c:overlay val="0"/>
      <c:spPr>
        <a:solidFill>
          <a:schemeClr val="bg1"/>
        </a:solidFill>
        <a:ln>
          <a:solidFill>
            <a:schemeClr val="tx1">
              <a:lumMod val="95000"/>
              <a:lumOff val="5000"/>
            </a:schemeClr>
          </a:solidFill>
        </a:ln>
      </c:spPr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500" cap="all" baseline="0" dirty="0">
                <a:latin typeface="Calibri" panose="020F0502020204030204" pitchFamily="34" charset="0"/>
                <a:cs typeface="Calibri" panose="020F0502020204030204" pitchFamily="34" charset="0"/>
              </a:rPr>
              <a:t>Обществознание</a:t>
            </a: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. ВПР 2023. 6 класс (макс</a:t>
            </a:r>
            <a:r>
              <a:rPr lang="ru-RU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15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балл </a:t>
            </a:r>
            <a:r>
              <a:rPr lang="ru-RU" sz="1500" dirty="0">
                <a:latin typeface="Calibri" panose="020F0502020204030204" pitchFamily="34" charset="0"/>
                <a:cs typeface="Calibri" panose="020F0502020204030204" pitchFamily="34" charset="0"/>
              </a:rPr>
              <a:t>21)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c:rich>
      </c:tx>
      <c:layout>
        <c:manualLayout>
          <c:xMode val="edge"/>
          <c:yMode val="edge"/>
          <c:x val="0.127588477086533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7119685039370078E-2"/>
          <c:y val="0.11584173228346456"/>
          <c:w val="0.92528264435695518"/>
          <c:h val="0.800652755905511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Лист1!$B$17</c:f>
              <c:strCache>
                <c:ptCount val="1"/>
                <c:pt idx="0">
                  <c:v>Бумажный
677 671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5F-4073-8D4E-3F053462F03A}"/>
              </c:ext>
            </c:extLst>
          </c:dPt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5F-4073-8D4E-3F053462F03A}"/>
              </c:ext>
            </c:extLst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5F-4073-8D4E-3F053462F03A}"/>
              </c:ext>
            </c:extLst>
          </c:dPt>
          <c:dLbls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z="1600"/>
                      <a:t>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5F-4073-8D4E-3F053462F03A}"/>
                </c:ext>
              </c:extLst>
            </c:dLbl>
            <c:dLbl>
              <c:idx val="13"/>
              <c:layout>
                <c:manualLayout>
                  <c:x val="7.638800644811996E-17"/>
                  <c:y val="0.0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5F-4073-8D4E-3F053462F03A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/>
                      <a:t>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5F-4073-8D4E-3F053462F0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Лист1!$C$6:$X$6</c:f>
              <c:numCache>
                <c:formatCode>General</c:formatCode>
                <c:ptCount val="2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</c:numCache>
            </c:numRef>
          </c:cat>
          <c:val>
            <c:numRef>
              <c:f>Лист1!$C$17:$X$17</c:f>
              <c:numCache>
                <c:formatCode>General</c:formatCode>
                <c:ptCount val="22"/>
                <c:pt idx="0">
                  <c:v>0.16689514528436367</c:v>
                </c:pt>
                <c:pt idx="1">
                  <c:v>0.31977168862176486</c:v>
                </c:pt>
                <c:pt idx="2">
                  <c:v>0.62050759144186485</c:v>
                </c:pt>
                <c:pt idx="3">
                  <c:v>0.91017617693541553</c:v>
                </c:pt>
                <c:pt idx="4">
                  <c:v>1.2292100444020773</c:v>
                </c:pt>
                <c:pt idx="5">
                  <c:v>1.436095096293039</c:v>
                </c:pt>
                <c:pt idx="6">
                  <c:v>1.4961537383184464</c:v>
                </c:pt>
                <c:pt idx="7">
                  <c:v>7.7419573804987971</c:v>
                </c:pt>
                <c:pt idx="8">
                  <c:v>7.2520441335102133</c:v>
                </c:pt>
                <c:pt idx="9">
                  <c:v>6.8125978535306952</c:v>
                </c:pt>
                <c:pt idx="10">
                  <c:v>6.5595251973302684</c:v>
                </c:pt>
                <c:pt idx="11">
                  <c:v>6.1383768819973117</c:v>
                </c:pt>
                <c:pt idx="12">
                  <c:v>5.4194439484646679</c:v>
                </c:pt>
                <c:pt idx="13">
                  <c:v>11.051675518061124</c:v>
                </c:pt>
                <c:pt idx="14">
                  <c:v>9.4597525938102702</c:v>
                </c:pt>
                <c:pt idx="15">
                  <c:v>7.8468755487544843</c:v>
                </c:pt>
                <c:pt idx="16">
                  <c:v>6.5066972026248724</c:v>
                </c:pt>
                <c:pt idx="17">
                  <c:v>4.7549622161786473</c:v>
                </c:pt>
                <c:pt idx="18">
                  <c:v>6.2759067453085642</c:v>
                </c:pt>
                <c:pt idx="19">
                  <c:v>4.5246144515554008</c:v>
                </c:pt>
                <c:pt idx="20">
                  <c:v>2.5262996350736566</c:v>
                </c:pt>
                <c:pt idx="21">
                  <c:v>0.95046121200405509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25F-4073-8D4E-3F053462F03A}"/>
            </c:ext>
          </c:extLst>
        </c:ser>
        <c:ser>
          <c:idx val="1"/>
          <c:order val="1"/>
          <c:tx>
            <c:strRef>
              <c:f>Лист1!$B$18</c:f>
              <c:strCache>
                <c:ptCount val="1"/>
                <c:pt idx="0">
                  <c:v>Компьютерный
33 834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invertIfNegative val="0"/>
          <c:cat>
            <c:numRef>
              <c:f>Лист1!$C$6:$X$6</c:f>
              <c:numCache>
                <c:formatCode>General</c:formatCode>
                <c:ptCount val="22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</c:numCache>
            </c:numRef>
          </c:cat>
          <c:val>
            <c:numRef>
              <c:f>Лист1!$C$18:$X$18</c:f>
              <c:numCache>
                <c:formatCode>General</c:formatCode>
                <c:ptCount val="22"/>
                <c:pt idx="0">
                  <c:v>0.53</c:v>
                </c:pt>
                <c:pt idx="1">
                  <c:v>0.82</c:v>
                </c:pt>
                <c:pt idx="2">
                  <c:v>1.6</c:v>
                </c:pt>
                <c:pt idx="3">
                  <c:v>2</c:v>
                </c:pt>
                <c:pt idx="4">
                  <c:v>2.7</c:v>
                </c:pt>
                <c:pt idx="5">
                  <c:v>3.2</c:v>
                </c:pt>
                <c:pt idx="6">
                  <c:v>4.0999999999999996</c:v>
                </c:pt>
                <c:pt idx="7">
                  <c:v>4.7</c:v>
                </c:pt>
                <c:pt idx="8">
                  <c:v>5.5</c:v>
                </c:pt>
                <c:pt idx="9">
                  <c:v>6.3</c:v>
                </c:pt>
                <c:pt idx="10">
                  <c:v>6.6</c:v>
                </c:pt>
                <c:pt idx="11">
                  <c:v>7.2</c:v>
                </c:pt>
                <c:pt idx="12">
                  <c:v>7.6</c:v>
                </c:pt>
                <c:pt idx="13">
                  <c:v>7.8</c:v>
                </c:pt>
                <c:pt idx="14">
                  <c:v>7.6</c:v>
                </c:pt>
                <c:pt idx="15">
                  <c:v>7.7</c:v>
                </c:pt>
                <c:pt idx="16">
                  <c:v>7</c:v>
                </c:pt>
                <c:pt idx="17">
                  <c:v>6.2</c:v>
                </c:pt>
                <c:pt idx="18">
                  <c:v>4.9000000000000004</c:v>
                </c:pt>
                <c:pt idx="19">
                  <c:v>3.4</c:v>
                </c:pt>
                <c:pt idx="20">
                  <c:v>1.9</c:v>
                </c:pt>
                <c:pt idx="21">
                  <c:v>0.72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25F-4073-8D4E-3F053462F0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128535552"/>
        <c:axId val="128372096"/>
      </c:barChart>
      <c:catAx>
        <c:axId val="128535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8372096"/>
        <c:crosses val="autoZero"/>
        <c:auto val="1"/>
        <c:lblAlgn val="ctr"/>
        <c:lblOffset val="100"/>
        <c:noMultiLvlLbl val="0"/>
      </c:catAx>
      <c:valAx>
        <c:axId val="128372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8535552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7.0537225961741154E-2"/>
          <c:y val="0.13219711286089239"/>
          <c:w val="0.27188693046474244"/>
          <c:h val="0.24175910703492023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/>
              <a:t>Доля ОО</a:t>
            </a:r>
          </a:p>
        </c:rich>
      </c:tx>
      <c:layout>
        <c:manualLayout>
          <c:xMode val="edge"/>
          <c:yMode val="edge"/>
          <c:x val="0.45761113149788901"/>
          <c:y val="0.37298117280808057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0375167384377851"/>
          <c:y val="0.11412029589263667"/>
          <c:w val="0.75433165261346002"/>
          <c:h val="0.60542204622083629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Лист1!$E$31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C0504D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Лист1!$F$31:$G$31</c:f>
              <c:numCache>
                <c:formatCode>###0%</c:formatCode>
                <c:ptCount val="2"/>
                <c:pt idx="0">
                  <c:v>0.36518046709129509</c:v>
                </c:pt>
                <c:pt idx="1">
                  <c:v>0.24145299145299146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2A-49B1-A18A-DF556BDCF022}"/>
            </c:ext>
          </c:extLst>
        </c:ser>
        <c:ser>
          <c:idx val="1"/>
          <c:order val="1"/>
          <c:tx>
            <c:strRef>
              <c:f>Лист1!$E$32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Лист1!$F$32:$G$32</c:f>
              <c:numCache>
                <c:formatCode>###0%</c:formatCode>
                <c:ptCount val="2"/>
                <c:pt idx="0">
                  <c:v>0.42250530785562629</c:v>
                </c:pt>
                <c:pt idx="1">
                  <c:v>0.42948717948717952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E2A-49B1-A18A-DF556BDCF022}"/>
            </c:ext>
          </c:extLst>
        </c:ser>
        <c:ser>
          <c:idx val="2"/>
          <c:order val="2"/>
          <c:tx>
            <c:strRef>
              <c:f>Лист1!$E$33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Лист1!$F$33:$G$33</c:f>
              <c:numCache>
                <c:formatCode>###0%</c:formatCode>
                <c:ptCount val="2"/>
                <c:pt idx="0">
                  <c:v>0.21231422505307859</c:v>
                </c:pt>
                <c:pt idx="1">
                  <c:v>0.329059829059829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E2A-49B1-A18A-DF556BDCF0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28744960"/>
        <c:axId val="128371520"/>
      </c:barChart>
      <c:catAx>
        <c:axId val="128744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8371520"/>
        <c:crosses val="autoZero"/>
        <c:auto val="1"/>
        <c:lblAlgn val="ctr"/>
        <c:lblOffset val="100"/>
        <c:noMultiLvlLbl val="0"/>
      </c:catAx>
      <c:valAx>
        <c:axId val="128371520"/>
        <c:scaling>
          <c:orientation val="minMax"/>
        </c:scaling>
        <c:delete val="1"/>
        <c:axPos val="b"/>
        <c:title>
          <c:tx>
            <c:strRef>
              <c:f>Лист1!$D$31</c:f>
              <c:strCache>
                <c:ptCount val="1"/>
                <c:pt idx="0">
                  <c:v>Индекс поддержки ценностей
здорового образа жизни</c:v>
                </c:pt>
              </c:strCache>
            </c:strRef>
          </c:tx>
          <c:layout>
            <c:manualLayout>
              <c:xMode val="edge"/>
              <c:yMode val="edge"/>
              <c:x val="0.3454642955157966"/>
              <c:y val="0.685674915635545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out"/>
        <c:minorTickMark val="none"/>
        <c:tickLblPos val="nextTo"/>
        <c:crossAx val="128744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47510178397339"/>
          <c:y val="0.87848571905818118"/>
          <c:w val="0.61133130107140765"/>
          <c:h val="0.117288461116135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/>
              <a:t>Доля ОО</a:t>
            </a:r>
          </a:p>
        </c:rich>
      </c:tx>
      <c:layout>
        <c:manualLayout>
          <c:xMode val="edge"/>
          <c:yMode val="edge"/>
          <c:x val="0.47219446722350183"/>
          <c:y val="0.3579164105941005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8708500444307816"/>
          <c:y val="0.11731958791667046"/>
          <c:w val="0.75433165261346002"/>
          <c:h val="0.5977905761866310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Лист1!$E$31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C0504D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Лист1!$F$31:$G$31</c:f>
              <c:numCache>
                <c:formatCode>###0%</c:formatCode>
                <c:ptCount val="2"/>
                <c:pt idx="0">
                  <c:v>0.39278131634819535</c:v>
                </c:pt>
                <c:pt idx="1">
                  <c:v>0.25854700854700857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74-4676-B342-19E27C2E9DB3}"/>
            </c:ext>
          </c:extLst>
        </c:ser>
        <c:ser>
          <c:idx val="1"/>
          <c:order val="1"/>
          <c:tx>
            <c:strRef>
              <c:f>Лист1!$E$32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Лист1!$F$32:$G$32</c:f>
              <c:numCache>
                <c:formatCode>###0%</c:formatCode>
                <c:ptCount val="2"/>
                <c:pt idx="0">
                  <c:v>0.36305732484076431</c:v>
                </c:pt>
                <c:pt idx="1">
                  <c:v>0.35683760683760679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74-4676-B342-19E27C2E9DB3}"/>
            </c:ext>
          </c:extLst>
        </c:ser>
        <c:ser>
          <c:idx val="2"/>
          <c:order val="2"/>
          <c:tx>
            <c:strRef>
              <c:f>Лист1!$E$33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Лист1!$F$33:$G$33</c:f>
              <c:numCache>
                <c:formatCode>###0%</c:formatCode>
                <c:ptCount val="2"/>
                <c:pt idx="0">
                  <c:v>0.24416135881104034</c:v>
                </c:pt>
                <c:pt idx="1">
                  <c:v>0.38461538461538469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774-4676-B342-19E27C2E9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28783360"/>
        <c:axId val="128374400"/>
      </c:barChart>
      <c:catAx>
        <c:axId val="12878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8374400"/>
        <c:crosses val="autoZero"/>
        <c:auto val="1"/>
        <c:lblAlgn val="ctr"/>
        <c:lblOffset val="100"/>
        <c:noMultiLvlLbl val="0"/>
      </c:catAx>
      <c:valAx>
        <c:axId val="128374400"/>
        <c:scaling>
          <c:orientation val="minMax"/>
        </c:scaling>
        <c:delete val="1"/>
        <c:axPos val="b"/>
        <c:title>
          <c:tx>
            <c:strRef>
              <c:f>Лист1!$D$31</c:f>
              <c:strCache>
                <c:ptCount val="1"/>
                <c:pt idx="0">
                  <c:v>Индекс поддержки семейных ценностей</c:v>
                </c:pt>
              </c:strCache>
            </c:strRef>
          </c:tx>
          <c:layout>
            <c:manualLayout>
              <c:xMode val="edge"/>
              <c:yMode val="edge"/>
              <c:x val="0.21213094031019361"/>
              <c:y val="0.708494532885374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out"/>
        <c:minorTickMark val="none"/>
        <c:tickLblPos val="nextTo"/>
        <c:crossAx val="128783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08435254008407"/>
          <c:y val="0.87425985739350676"/>
          <c:w val="0.61133130107140765"/>
          <c:h val="0.117288500142912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/>
              <a:t>Доля ОО</a:t>
            </a:r>
          </a:p>
        </c:rich>
      </c:tx>
      <c:layout>
        <c:manualLayout>
          <c:xMode val="edge"/>
          <c:yMode val="edge"/>
          <c:x val="0.4846944692740271"/>
          <c:y val="0.37037037037037035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9958500649360342"/>
          <c:y val="0.14064829396325459"/>
          <c:w val="0.75433165261346002"/>
          <c:h val="0.5434394867308253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Лист1!$E$31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C0504D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Лист1!$F$31:$G$31</c:f>
              <c:numCache>
                <c:formatCode>###0%</c:formatCode>
                <c:ptCount val="2"/>
                <c:pt idx="0">
                  <c:v>0.51167728237791932</c:v>
                </c:pt>
                <c:pt idx="1">
                  <c:v>0.32264957264957267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B3-40EC-952D-091030127568}"/>
            </c:ext>
          </c:extLst>
        </c:ser>
        <c:ser>
          <c:idx val="1"/>
          <c:order val="1"/>
          <c:tx>
            <c:strRef>
              <c:f>Лист1!$E$32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Лист1!$F$32:$G$32</c:f>
              <c:numCache>
                <c:formatCode>###0%</c:formatCode>
                <c:ptCount val="2"/>
                <c:pt idx="0">
                  <c:v>0.26751592356687898</c:v>
                </c:pt>
                <c:pt idx="1">
                  <c:v>0.34615384615384615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B3-40EC-952D-091030127568}"/>
            </c:ext>
          </c:extLst>
        </c:ser>
        <c:ser>
          <c:idx val="2"/>
          <c:order val="2"/>
          <c:tx>
            <c:strRef>
              <c:f>Лист1!$E$33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Лист1!$F$30:$G$30</c:f>
              <c:strCache>
                <c:ptCount val="2"/>
                <c:pt idx="0">
                  <c:v>8 класс</c:v>
                </c:pt>
                <c:pt idx="1">
                  <c:v>10 класс</c:v>
                </c:pt>
              </c:strCache>
            </c:strRef>
          </c:cat>
          <c:val>
            <c:numRef>
              <c:f>Лист1!$F$33:$G$33</c:f>
              <c:numCache>
                <c:formatCode>###0%</c:formatCode>
                <c:ptCount val="2"/>
                <c:pt idx="0">
                  <c:v>0.22080679405520173</c:v>
                </c:pt>
                <c:pt idx="1">
                  <c:v>0.33119658119658119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9B3-40EC-952D-0910301275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28782336"/>
        <c:axId val="125714432"/>
      </c:barChart>
      <c:catAx>
        <c:axId val="128782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714432"/>
        <c:crosses val="autoZero"/>
        <c:auto val="1"/>
        <c:lblAlgn val="ctr"/>
        <c:lblOffset val="100"/>
        <c:noMultiLvlLbl val="0"/>
      </c:catAx>
      <c:valAx>
        <c:axId val="125714432"/>
        <c:scaling>
          <c:orientation val="minMax"/>
        </c:scaling>
        <c:delete val="1"/>
        <c:axPos val="b"/>
        <c:title>
          <c:tx>
            <c:strRef>
              <c:f>Лист1!$D$31</c:f>
              <c:strCache>
                <c:ptCount val="1"/>
                <c:pt idx="0">
                  <c:v>Индекс ценностного отношения
к России и родному краю</c:v>
                </c:pt>
              </c:strCache>
            </c:strRef>
          </c:tx>
          <c:layout>
            <c:manualLayout>
              <c:xMode val="edge"/>
              <c:yMode val="edge"/>
              <c:x val="0.34511262347094468"/>
              <c:y val="0.686609333992080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%" sourceLinked="1"/>
        <c:majorTickMark val="out"/>
        <c:minorTickMark val="none"/>
        <c:tickLblPos val="nextTo"/>
        <c:crossAx val="128782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141768724043426"/>
          <c:y val="0.8749807524059493"/>
          <c:w val="0.61133130107140765"/>
          <c:h val="0.102797025371828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Лист1!$C$5</c:f>
              <c:strCache>
                <c:ptCount val="1"/>
                <c:pt idx="0">
                  <c:v>Читательская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9684684684684682E-2"/>
                  <c:y val="-5.23871791787019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E10-F744-9B54-B30FA9EC54DF}"/>
                </c:ext>
              </c:extLst>
            </c:dLbl>
            <c:dLbl>
              <c:idx val="1"/>
              <c:layout>
                <c:manualLayout>
                  <c:x val="-3.9684684684684765E-2"/>
                  <c:y val="-4.52475103918722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10-F744-9B54-B30FA9EC54DF}"/>
                </c:ext>
              </c:extLst>
            </c:dLbl>
            <c:dLbl>
              <c:idx val="4"/>
              <c:layout>
                <c:manualLayout>
                  <c:x val="-2.7800301240030488E-2"/>
                  <c:y val="-3.843056114336072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E10-F744-9B54-B30FA9EC5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Лист1!$B$6:$B$10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Лист1!$C$6:$C$10</c:f>
              <c:numCache>
                <c:formatCode>0</c:formatCode>
                <c:ptCount val="5"/>
                <c:pt idx="0" formatCode="General">
                  <c:v>479</c:v>
                </c:pt>
                <c:pt idx="1">
                  <c:v>488.29600099858197</c:v>
                </c:pt>
                <c:pt idx="2">
                  <c:v>492.405662361515</c:v>
                </c:pt>
                <c:pt idx="3">
                  <c:v>497.00306063984698</c:v>
                </c:pt>
                <c:pt idx="4">
                  <c:v>504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CE10-F744-9B54-B30FA9EC54DF}"/>
            </c:ext>
          </c:extLst>
        </c:ser>
        <c:ser>
          <c:idx val="1"/>
          <c:order val="1"/>
          <c:tx>
            <c:strRef>
              <c:f>Лист1!$D$5</c:f>
              <c:strCache>
                <c:ptCount val="1"/>
                <c:pt idx="0">
                  <c:v>Математическая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2.7800301240030488E-2"/>
                  <c:y val="3.356457267659058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E10-F744-9B54-B30FA9EC54D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Лист1!$B$6:$B$10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Лист1!$D$6:$D$10</c:f>
              <c:numCache>
                <c:formatCode>0</c:formatCode>
                <c:ptCount val="5"/>
                <c:pt idx="0" formatCode="General">
                  <c:v>488</c:v>
                </c:pt>
                <c:pt idx="1">
                  <c:v>483.305675423521</c:v>
                </c:pt>
                <c:pt idx="2">
                  <c:v>493.89524072910001</c:v>
                </c:pt>
                <c:pt idx="3">
                  <c:v>498.04514334058098</c:v>
                </c:pt>
                <c:pt idx="4">
                  <c:v>502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CE10-F744-9B54-B30FA9EC54DF}"/>
            </c:ext>
          </c:extLst>
        </c:ser>
        <c:ser>
          <c:idx val="2"/>
          <c:order val="2"/>
          <c:tx>
            <c:strRef>
              <c:f>Лист1!$E$5</c:f>
              <c:strCache>
                <c:ptCount val="1"/>
                <c:pt idx="0">
                  <c:v>Естественно-научная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Лист1!$B$6:$B$10</c:f>
              <c:strCache>
                <c:ptCount val="5"/>
                <c:pt idx="0">
                  <c:v>2018 г.</c:v>
                </c:pt>
                <c:pt idx="1">
                  <c:v>2019 г.</c:v>
                </c:pt>
                <c:pt idx="2">
                  <c:v>2020 г.</c:v>
                </c:pt>
                <c:pt idx="3">
                  <c:v>2021 г.</c:v>
                </c:pt>
                <c:pt idx="4">
                  <c:v>2022 г.</c:v>
                </c:pt>
              </c:strCache>
            </c:strRef>
          </c:cat>
          <c:val>
            <c:numRef>
              <c:f>Лист1!$E$6:$E$10</c:f>
              <c:numCache>
                <c:formatCode>0</c:formatCode>
                <c:ptCount val="5"/>
                <c:pt idx="0" formatCode="General">
                  <c:v>478</c:v>
                </c:pt>
                <c:pt idx="1">
                  <c:v>479.48256182970698</c:v>
                </c:pt>
                <c:pt idx="2">
                  <c:v>472.20768988866399</c:v>
                </c:pt>
                <c:pt idx="3">
                  <c:v>475.81332757026001</c:v>
                </c:pt>
                <c:pt idx="4">
                  <c:v>483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CE10-F744-9B54-B30FA9EC54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785920"/>
        <c:axId val="125716160"/>
      </c:lineChart>
      <c:catAx>
        <c:axId val="12878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716160"/>
        <c:crosses val="autoZero"/>
        <c:auto val="1"/>
        <c:lblAlgn val="ctr"/>
        <c:lblOffset val="100"/>
        <c:noMultiLvlLbl val="0"/>
      </c:catAx>
      <c:valAx>
        <c:axId val="125716160"/>
        <c:scaling>
          <c:orientation val="minMax"/>
          <c:min val="46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878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0.3974</cdr:x>
      <cdr:y>0.29176</cdr:y>
    </cdr:from>
    <cdr:to>
      <cdr:x>0.53021</cdr:x>
      <cdr:y>0.57484</cdr:y>
    </cdr:to>
    <cdr:sp macro="" textlink="">
      <cdr:nvSpPr>
        <cdr:cNvPr id="2" name="Прямоугольник: скругленные углы 3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BE70DB43-23FC-EC61-158F-9C5191A662A0}"/>
            </a:ext>
          </a:extLst>
        </cdr:cNvPr>
        <cdr:cNvSpPr/>
      </cdr:nvSpPr>
      <cdr:spPr>
        <a:xfrm xmlns:a="http://schemas.openxmlformats.org/drawingml/2006/main">
          <a:off x="2422525" y="1138766"/>
          <a:ext cx="809625" cy="1104900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0.58507</cdr:x>
      <cdr:y>0.10954</cdr:y>
    </cdr:from>
    <cdr:to>
      <cdr:x>0.73038</cdr:x>
      <cdr:y>0.52196</cdr:y>
    </cdr:to>
    <cdr:sp macro="" textlink="">
      <cdr:nvSpPr>
        <cdr:cNvPr id="3" name="Прямоугольник: скругленные углы 4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A96DE277-A9C7-F21C-CFFF-D76DE692EAD3}"/>
            </a:ext>
          </a:extLst>
        </cdr:cNvPr>
        <cdr:cNvSpPr/>
      </cdr:nvSpPr>
      <cdr:spPr>
        <a:xfrm xmlns:a="http://schemas.openxmlformats.org/drawingml/2006/main">
          <a:off x="3566583" y="427566"/>
          <a:ext cx="885825" cy="1609725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0.78333</cdr:x>
      <cdr:y>0.48698</cdr:y>
    </cdr:from>
    <cdr:to>
      <cdr:x>0.87083</cdr:x>
      <cdr:y>0.73102</cdr:y>
    </cdr:to>
    <cdr:sp macro="" textlink="">
      <cdr:nvSpPr>
        <cdr:cNvPr id="4" name="Прямоугольник: скругленные углы 6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774F6D0B-1422-C95F-5AAB-FABAF2678AA1}"/>
            </a:ext>
          </a:extLst>
        </cdr:cNvPr>
        <cdr:cNvSpPr/>
      </cdr:nvSpPr>
      <cdr:spPr>
        <a:xfrm xmlns:a="http://schemas.openxmlformats.org/drawingml/2006/main">
          <a:off x="4775201" y="1900765"/>
          <a:ext cx="533399" cy="95250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0.34473</cdr:x>
      <cdr:y>0.31808</cdr:y>
    </cdr:from>
    <cdr:to>
      <cdr:x>0.43447</cdr:x>
      <cdr:y>0.63181</cdr:y>
    </cdr:to>
    <cdr:sp macro="" textlink="">
      <cdr:nvSpPr>
        <cdr:cNvPr id="2" name="Прямоугольник: скругленные углы 7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5923BBC6-BEF3-CDD1-891B-61F35139511E}"/>
            </a:ext>
          </a:extLst>
        </cdr:cNvPr>
        <cdr:cNvSpPr/>
      </cdr:nvSpPr>
      <cdr:spPr>
        <a:xfrm xmlns:a="http://schemas.openxmlformats.org/drawingml/2006/main">
          <a:off x="2048935" y="1236132"/>
          <a:ext cx="533399" cy="121920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0.58351</cdr:x>
      <cdr:y>0.10566</cdr:y>
    </cdr:from>
    <cdr:to>
      <cdr:x>0.69088</cdr:x>
      <cdr:y>0.41939</cdr:y>
    </cdr:to>
    <cdr:sp macro="" textlink="">
      <cdr:nvSpPr>
        <cdr:cNvPr id="3" name="Прямоугольник: скругленные углы 8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CD7CB90B-5EB4-6087-EFCC-A00C20C0EAC2}"/>
            </a:ext>
          </a:extLst>
        </cdr:cNvPr>
        <cdr:cNvSpPr/>
      </cdr:nvSpPr>
      <cdr:spPr>
        <a:xfrm xmlns:a="http://schemas.openxmlformats.org/drawingml/2006/main">
          <a:off x="3468159" y="410633"/>
          <a:ext cx="638175" cy="121920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0.80484</cdr:x>
      <cdr:y>0.39434</cdr:y>
    </cdr:from>
    <cdr:to>
      <cdr:x>0.89459</cdr:x>
      <cdr:y>0.62963</cdr:y>
    </cdr:to>
    <cdr:sp macro="" textlink="">
      <cdr:nvSpPr>
        <cdr:cNvPr id="4" name="Прямоугольник: скругленные углы 9">
          <a:extLst xmlns:a="http://schemas.openxmlformats.org/drawingml/2006/main">
            <a:ext uri="{FF2B5EF4-FFF2-40B4-BE49-F238E27FC236}">
              <a16:creationId xmlns:lc="http://schemas.openxmlformats.org/drawingml/2006/lockedCanvas" xmlns:a16="http://schemas.microsoft.com/office/drawing/2014/main" xmlns="" xmlns:p="http://schemas.openxmlformats.org/presentationml/2006/main" xmlns:r="http://schemas.openxmlformats.org/officeDocument/2006/relationships" id="{82A7B0F2-9FBE-1227-325E-65197FBFE9E5}"/>
            </a:ext>
          </a:extLst>
        </cdr:cNvPr>
        <cdr:cNvSpPr/>
      </cdr:nvSpPr>
      <cdr:spPr>
        <a:xfrm xmlns:a="http://schemas.openxmlformats.org/drawingml/2006/main">
          <a:off x="4783669" y="1532465"/>
          <a:ext cx="533399" cy="914401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 w="38100">
          <a:solidFill>
            <a:schemeClr val="accent5"/>
          </a:solidFill>
          <a:prstDash val="dash"/>
        </a:ln>
      </cdr:spPr>
      <cdr:style>
        <a:lnRef xmlns:a="http://schemas.openxmlformats.org/drawingml/2006/main" idx="2">
          <a:schemeClr val="accent1">
            <a:shade val="15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A5D3-1CE1-435A-9F55-3940B5663A9E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B9F10-7A6B-43AE-83D5-B1DA0E107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2852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95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96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94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92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94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86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80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75" algn="l" defTabSz="9141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57BC454-E1A0-4EF4-B07D-CC2A91AEB3B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9082D87-DB09-4CA2-9E99-F9508215B1D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95" indent="0" algn="ctr">
              <a:buNone/>
              <a:defRPr sz="2000"/>
            </a:lvl2pPr>
            <a:lvl3pPr marL="914196" indent="0" algn="ctr">
              <a:buNone/>
              <a:defRPr sz="1900"/>
            </a:lvl3pPr>
            <a:lvl4pPr marL="1371294" indent="0" algn="ctr">
              <a:buNone/>
              <a:defRPr sz="1600"/>
            </a:lvl4pPr>
            <a:lvl5pPr marL="1828392" indent="0" algn="ctr">
              <a:buNone/>
              <a:defRPr sz="1600"/>
            </a:lvl5pPr>
            <a:lvl6pPr marL="2285494" indent="0" algn="ctr">
              <a:buNone/>
              <a:defRPr sz="1600"/>
            </a:lvl6pPr>
            <a:lvl7pPr marL="2742586" indent="0" algn="ctr">
              <a:buNone/>
              <a:defRPr sz="1600"/>
            </a:lvl7pPr>
            <a:lvl8pPr marL="3199680" indent="0" algn="ctr">
              <a:buNone/>
              <a:defRPr sz="1600"/>
            </a:lvl8pPr>
            <a:lvl9pPr marL="3656775" indent="0" algn="ctr">
              <a:buNone/>
              <a:defRPr sz="1600"/>
            </a:lvl9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8724902" y="365137"/>
            <a:ext cx="2628900" cy="58118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838203" y="365137"/>
            <a:ext cx="7734300" cy="58118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rcRect t="2628" b="2628"/>
          <a:stretch/>
        </p:blipFill>
        <p:spPr>
          <a:xfrm>
            <a:off x="5604776" y="4"/>
            <a:ext cx="6587233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392907" y="570"/>
            <a:ext cx="1234532" cy="1028931"/>
            <a:chOff x="-582970" y="1"/>
            <a:chExt cx="1829334" cy="1916780"/>
          </a:xfrm>
        </p:grpSpPr>
        <p:sp>
          <p:nvSpPr>
            <p:cNvPr id="7" name="Параллелограмм 6"/>
            <p:cNvSpPr/>
            <p:nvPr userDrawn="1"/>
          </p:nvSpPr>
          <p:spPr>
            <a:xfrm flipH="1">
              <a:off x="-388610" y="143122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36"/>
              <a:endParaRPr lang="ru-RU" sz="1504">
                <a:solidFill>
                  <a:prstClr val="white"/>
                </a:solidFill>
              </a:endParaRPr>
            </a:p>
          </p:txBody>
        </p:sp>
        <p:sp>
          <p:nvSpPr>
            <p:cNvPr id="8" name="Параллелограмм 7"/>
            <p:cNvSpPr/>
            <p:nvPr userDrawn="1"/>
          </p:nvSpPr>
          <p:spPr>
            <a:xfrm flipH="1">
              <a:off x="-582970" y="1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rgbClr val="A2A2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36"/>
              <a:endParaRPr lang="ru-RU" sz="1504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ый треугольник 8"/>
            <p:cNvSpPr/>
            <p:nvPr userDrawn="1"/>
          </p:nvSpPr>
          <p:spPr>
            <a:xfrm flipH="1" flipV="1">
              <a:off x="2" y="10"/>
              <a:ext cx="1065473" cy="1339448"/>
            </a:xfrm>
            <a:prstGeom prst="rtTriangle">
              <a:avLst/>
            </a:prstGeom>
            <a:solidFill>
              <a:srgbClr val="565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36"/>
              <a:endParaRPr lang="ru-RU" sz="1504">
                <a:solidFill>
                  <a:prstClr val="white"/>
                </a:solidFill>
              </a:endParaRPr>
            </a:p>
          </p:txBody>
        </p:sp>
      </p:grpSp>
      <p:pic>
        <p:nvPicPr>
          <p:cNvPr id="10" name="Рисунок 9"/>
          <p:cNvPicPr/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1026592" y="214854"/>
            <a:ext cx="726514" cy="523535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50286" y="95624"/>
            <a:ext cx="32573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236"/>
            <a:fld id="{1029711A-3A9C-4872-AA06-4A0C0FE93269}" type="slidenum">
              <a:rPr lang="ru-RU" sz="900" smtClean="0">
                <a:solidFill>
                  <a:prstClr val="white"/>
                </a:solidFill>
              </a:rPr>
              <a:t>‹#›</a:t>
            </a:fld>
            <a:endParaRPr lang="ru-RU" sz="9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 РО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араллелограмм 6"/>
          <p:cNvSpPr/>
          <p:nvPr userDrawn="1"/>
        </p:nvSpPr>
        <p:spPr>
          <a:xfrm flipH="1">
            <a:off x="-313363" y="91802"/>
            <a:ext cx="1318417" cy="1137670"/>
          </a:xfrm>
          <a:prstGeom prst="parallelogram">
            <a:avLst>
              <a:gd name="adj" fmla="val 9533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51" tIns="43525" rIns="87051" bIns="43525" rtlCol="0" anchor="ctr"/>
          <a:lstStyle/>
          <a:p>
            <a:pPr algn="ctr" defTabSz="870510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араллелограмм 7"/>
          <p:cNvSpPr/>
          <p:nvPr userDrawn="1"/>
        </p:nvSpPr>
        <p:spPr>
          <a:xfrm flipH="1">
            <a:off x="-467603" y="0"/>
            <a:ext cx="1318417" cy="1137670"/>
          </a:xfrm>
          <a:prstGeom prst="parallelogram">
            <a:avLst>
              <a:gd name="adj" fmla="val 95335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51" tIns="43525" rIns="87051" bIns="43525" rtlCol="0" anchor="ctr"/>
          <a:lstStyle/>
          <a:p>
            <a:pPr algn="ctr" defTabSz="870510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ый треугольник 8"/>
          <p:cNvSpPr/>
          <p:nvPr userDrawn="1"/>
        </p:nvSpPr>
        <p:spPr>
          <a:xfrm flipH="1" flipV="1">
            <a:off x="0" y="13"/>
            <a:ext cx="859182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51" tIns="43525" rIns="87051" bIns="43525" rtlCol="0" anchor="ctr"/>
          <a:lstStyle/>
          <a:p>
            <a:pPr algn="ctr" defTabSz="870510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11126093" y="241492"/>
            <a:ext cx="681922" cy="617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/>
          <a:srcRect t="2628" b="2628"/>
          <a:stretch/>
        </p:blipFill>
        <p:spPr>
          <a:xfrm>
            <a:off x="5604788" y="10"/>
            <a:ext cx="6587234" cy="68579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1851" y="170975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2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4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6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7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5" indent="0">
              <a:buNone/>
              <a:defRPr sz="2000" b="1"/>
            </a:lvl2pPr>
            <a:lvl3pPr marL="914196" indent="0">
              <a:buNone/>
              <a:defRPr sz="1900" b="1"/>
            </a:lvl3pPr>
            <a:lvl4pPr marL="1371294" indent="0">
              <a:buNone/>
              <a:defRPr sz="1600" b="1"/>
            </a:lvl4pPr>
            <a:lvl5pPr marL="1828392" indent="0">
              <a:buNone/>
              <a:defRPr sz="1600" b="1"/>
            </a:lvl5pPr>
            <a:lvl6pPr marL="2285494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 noEditPoints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5" indent="0">
              <a:buNone/>
              <a:defRPr sz="2000" b="1"/>
            </a:lvl2pPr>
            <a:lvl3pPr marL="914196" indent="0">
              <a:buNone/>
              <a:defRPr sz="1900" b="1"/>
            </a:lvl3pPr>
            <a:lvl4pPr marL="1371294" indent="0">
              <a:buNone/>
              <a:defRPr sz="1600" b="1"/>
            </a:lvl4pPr>
            <a:lvl5pPr marL="1828392" indent="0">
              <a:buNone/>
              <a:defRPr sz="1600" b="1"/>
            </a:lvl5pPr>
            <a:lvl6pPr marL="2285494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0" indent="0">
              <a:buNone/>
              <a:defRPr sz="1600" b="1"/>
            </a:lvl8pPr>
            <a:lvl9pPr marL="365677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 noEditPoints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95" indent="0">
              <a:buNone/>
              <a:defRPr sz="1500"/>
            </a:lvl2pPr>
            <a:lvl3pPr marL="914196" indent="0">
              <a:buNone/>
              <a:defRPr sz="1200"/>
            </a:lvl3pPr>
            <a:lvl4pPr marL="1371294" indent="0">
              <a:buNone/>
              <a:defRPr sz="1100"/>
            </a:lvl4pPr>
            <a:lvl5pPr marL="1828392" indent="0">
              <a:buNone/>
              <a:defRPr sz="1100"/>
            </a:lvl5pPr>
            <a:lvl6pPr marL="2285494" indent="0">
              <a:buNone/>
              <a:defRPr sz="1100"/>
            </a:lvl6pPr>
            <a:lvl7pPr marL="2742586" indent="0">
              <a:buNone/>
              <a:defRPr sz="1100"/>
            </a:lvl7pPr>
            <a:lvl8pPr marL="3199680" indent="0">
              <a:buNone/>
              <a:defRPr sz="1100"/>
            </a:lvl8pPr>
            <a:lvl9pPr marL="36567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5183188" y="98743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095" indent="0">
              <a:buNone/>
              <a:defRPr sz="2800"/>
            </a:lvl2pPr>
            <a:lvl3pPr marL="914196" indent="0">
              <a:buNone/>
              <a:defRPr sz="2400"/>
            </a:lvl3pPr>
            <a:lvl4pPr marL="1371294" indent="0">
              <a:buNone/>
              <a:defRPr sz="2000"/>
            </a:lvl4pPr>
            <a:lvl5pPr marL="1828392" indent="0">
              <a:buNone/>
              <a:defRPr sz="2000"/>
            </a:lvl5pPr>
            <a:lvl6pPr marL="2285494" indent="0">
              <a:buNone/>
              <a:defRPr sz="2000"/>
            </a:lvl6pPr>
            <a:lvl7pPr marL="2742586" indent="0">
              <a:buNone/>
              <a:defRPr sz="2000"/>
            </a:lvl7pPr>
            <a:lvl8pPr marL="3199680" indent="0">
              <a:buNone/>
              <a:defRPr sz="2000"/>
            </a:lvl8pPr>
            <a:lvl9pPr marL="3656775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95" indent="0">
              <a:buNone/>
              <a:defRPr sz="1500"/>
            </a:lvl2pPr>
            <a:lvl3pPr marL="914196" indent="0">
              <a:buNone/>
              <a:defRPr sz="1200"/>
            </a:lvl3pPr>
            <a:lvl4pPr marL="1371294" indent="0">
              <a:buNone/>
              <a:defRPr sz="1100"/>
            </a:lvl4pPr>
            <a:lvl5pPr marL="1828392" indent="0">
              <a:buNone/>
              <a:defRPr sz="1100"/>
            </a:lvl5pPr>
            <a:lvl6pPr marL="2285494" indent="0">
              <a:buNone/>
              <a:defRPr sz="1100"/>
            </a:lvl6pPr>
            <a:lvl7pPr marL="2742586" indent="0">
              <a:buNone/>
              <a:defRPr sz="1100"/>
            </a:lvl7pPr>
            <a:lvl8pPr marL="3199680" indent="0">
              <a:buNone/>
              <a:defRPr sz="1100"/>
            </a:lvl8pPr>
            <a:lvl9pPr marL="36567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22" tIns="45718" rIns="91422" bIns="45718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22" tIns="45718" rIns="91422" bIns="4571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22" tIns="45718" rIns="91422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7A07-5DC2-48BE-A353-2D47827A7B5F}" type="datetimeFigureOut">
              <a:rPr lang="ru-RU" smtClean="0"/>
              <a:t>05.07.2023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22" tIns="45718" rIns="91422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22" tIns="45718" rIns="91422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62A1-E5CC-4679-AB34-C7767BA1BD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19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52" indent="-228552" algn="l" defTabSz="91419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54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46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40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35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36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34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32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34" indent="-228552" algn="l" defTabSz="9141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5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6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2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4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0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75" algn="l" defTabSz="91419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86565" tIns="43286" rIns="86565" bIns="43286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86565" tIns="43286" rIns="86565" bIns="4328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86565" tIns="43286" rIns="86565" bIns="4328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5601"/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7/5/2023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86565" tIns="43286" rIns="86565" bIns="4328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5601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86565" tIns="43286" rIns="86565" bIns="4328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5601"/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Object 1" hidden="1"/>
          <p:cNvGraphicFramePr>
            <a:graphicFrameLocks noChangeAspect="1"/>
          </p:cNvGraphicFramePr>
          <p:nvPr userDrawn="1"/>
        </p:nvGraphicFramePr>
        <p:xfrm>
          <a:off x="1921" y="1553"/>
          <a:ext cx="1920" cy="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think-cell Slide" r:id="rId4" imgW="473" imgH="476" progId="TCLayout.ActiveDocument.1">
                  <p:embed/>
                </p:oleObj>
              </mc:Choice>
              <mc:Fallback>
                <p:oleObj name="think-cell Slide" r:id="rId4" imgW="473" imgH="476" progId="TCLayout.ActiveDocument.1">
                  <p:embed/>
                  <p:pic>
                    <p:nvPicPr>
                      <p:cNvPr id="7" name="Object 1" hidden="1"/>
                      <p:cNvPicPr>
                        <a:picLocks noChangeAspect="1"/>
                      </p:cNvPicPr>
                      <p:nvPr userDrawn="1"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>
                      <a:xfrm>
                        <a:off x="1921" y="1553"/>
                        <a:ext cx="1920" cy="1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086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154" indent="-227154" algn="l" defTabSz="9086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1450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5774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0095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44402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98714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53025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07329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61646" indent="-227154" algn="l" defTabSz="9086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4315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08623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2929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244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71565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25871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80176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34488" algn="l" defTabSz="90862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 flipH="1">
            <a:off x="0" y="4758265"/>
            <a:ext cx="2075337" cy="1933575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7990" y="2791321"/>
            <a:ext cx="5860706" cy="26007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ru-RU" sz="2800" b="1" dirty="0" smtClean="0">
                <a:solidFill>
                  <a:srgbClr val="8A8AD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Евгений Евгеньевич Семченко</a:t>
            </a:r>
            <a:endParaRPr lang="ru-RU" sz="2800" b="1" dirty="0">
              <a:solidFill>
                <a:srgbClr val="8A8AD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2000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руководителя </a:t>
            </a:r>
            <a:r>
              <a:rPr lang="ru-RU" sz="2000" dirty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Федеральной службы </a:t>
            </a:r>
            <a:r>
              <a:rPr lang="ru-RU" sz="2000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dirty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надзору в сфере образования и </a:t>
            </a:r>
            <a:r>
              <a:rPr lang="ru-RU" sz="2000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науки</a:t>
            </a:r>
          </a:p>
          <a:p>
            <a:pPr algn="ctr">
              <a:spcAft>
                <a:spcPts val="600"/>
              </a:spcAft>
            </a:pPr>
            <a:endParaRPr lang="ru-RU" sz="2000" dirty="0" smtClean="0">
              <a:solidFill>
                <a:srgbClr val="5650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Содержательные итоги </a:t>
            </a:r>
            <a:r>
              <a:rPr lang="ru-RU" sz="2000" b="1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исследований </a:t>
            </a:r>
            <a:r>
              <a:rPr lang="ru-RU" sz="2000" b="1" dirty="0" smtClean="0">
                <a:solidFill>
                  <a:srgbClr val="5650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качества образования</a:t>
            </a:r>
            <a:endParaRPr lang="ru-RU" sz="2000" b="1" dirty="0">
              <a:solidFill>
                <a:srgbClr val="56508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92228" y="778605"/>
            <a:ext cx="1591326" cy="14414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6793" y="4387239"/>
            <a:ext cx="4512947" cy="980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43504" rIns="87006" bIns="43504" rtlCol="0" anchor="ctr">
            <a:spAutoFit/>
          </a:bodyPr>
          <a:lstStyle/>
          <a:p>
            <a:pPr defTabSz="870075"/>
            <a:r>
              <a:rPr lang="ru-RU" sz="2900" b="1" dirty="0">
                <a:solidFill>
                  <a:srgbClr val="3D284E"/>
                </a:solidFill>
                <a:cs typeface="Arial" panose="020B0604020202020204" pitchFamily="34" charset="0"/>
              </a:rPr>
              <a:t>СПАСИБО </a:t>
            </a:r>
          </a:p>
          <a:p>
            <a:pPr defTabSz="870075"/>
            <a:r>
              <a:rPr lang="ru-RU" sz="2900" b="1" dirty="0">
                <a:solidFill>
                  <a:srgbClr val="3D284E"/>
                </a:solidFill>
                <a:cs typeface="Arial" panose="020B0604020202020204" pitchFamily="34" charset="0"/>
              </a:rPr>
              <a:t>ЗА ВНИМАНИЕ!</a:t>
            </a:r>
          </a:p>
        </p:txBody>
      </p:sp>
      <p:sp>
        <p:nvSpPr>
          <p:cNvPr id="9" name="Параллелограмм 8"/>
          <p:cNvSpPr/>
          <p:nvPr/>
        </p:nvSpPr>
        <p:spPr>
          <a:xfrm flipH="1">
            <a:off x="-616667" y="3422803"/>
            <a:ext cx="1977002" cy="1841905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006" tIns="43504" rIns="87006" bIns="43504" rtlCol="0" anchor="ctr"/>
          <a:lstStyle/>
          <a:p>
            <a:pPr algn="ctr" defTabSz="870075"/>
            <a:endParaRPr lang="ru-RU">
              <a:solidFill>
                <a:prstClr val="white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16793" y="741692"/>
            <a:ext cx="1515924" cy="13730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6">
            <a:extLst>
              <a:ext uri="{FF2B5EF4-FFF2-40B4-BE49-F238E27FC236}">
                <a16:creationId xmlns="" xmlns:a16="http://schemas.microsoft.com/office/drawing/2014/main" id="{899CA7F3-F9BA-E07B-0BAE-74406FE3BC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57759"/>
              </p:ext>
            </p:extLst>
          </p:nvPr>
        </p:nvGraphicFramePr>
        <p:xfrm>
          <a:off x="795866" y="1075267"/>
          <a:ext cx="10888134" cy="18288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246887">
                  <a:extLst>
                    <a:ext uri="{9D8B030D-6E8A-4147-A177-3AD203B41FA5}">
                      <a16:colId xmlns="" xmlns:a16="http://schemas.microsoft.com/office/drawing/2014/main" val="4004466484"/>
                    </a:ext>
                  </a:extLst>
                </a:gridCol>
                <a:gridCol w="2246887">
                  <a:extLst>
                    <a:ext uri="{9D8B030D-6E8A-4147-A177-3AD203B41FA5}">
                      <a16:colId xmlns="" xmlns:a16="http://schemas.microsoft.com/office/drawing/2014/main" val="155192404"/>
                    </a:ext>
                  </a:extLst>
                </a:gridCol>
                <a:gridCol w="3095579">
                  <a:extLst>
                    <a:ext uri="{9D8B030D-6E8A-4147-A177-3AD203B41FA5}">
                      <a16:colId xmlns="" xmlns:a16="http://schemas.microsoft.com/office/drawing/2014/main" val="1377138010"/>
                    </a:ext>
                  </a:extLst>
                </a:gridCol>
                <a:gridCol w="3298781">
                  <a:extLst>
                    <a:ext uri="{9D8B030D-6E8A-4147-A177-3AD203B41FA5}">
                      <a16:colId xmlns="" xmlns:a16="http://schemas.microsoft.com/office/drawing/2014/main" val="2869256180"/>
                    </a:ext>
                  </a:extLst>
                </a:gridCol>
              </a:tblGrid>
              <a:tr h="36576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Параллель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Количество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8836482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ОО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участников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bg1"/>
                          </a:solidFill>
                        </a:rPr>
                        <a:t>человеко-работ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077984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4–8 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36 591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7 916 106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28 387 502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965063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10–11 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18 219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368 298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806 832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9022909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36 679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8 284 404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accent1"/>
                          </a:solidFill>
                        </a:rPr>
                        <a:t>29 194 334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87460463"/>
                  </a:ext>
                </a:extLst>
              </a:tr>
            </a:tbl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="" xmlns:a16="http://schemas.microsoft.com/office/drawing/2014/main" id="{78527A51-697D-604D-B570-389AC318F1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5050791"/>
              </p:ext>
            </p:extLst>
          </p:nvPr>
        </p:nvGraphicFramePr>
        <p:xfrm>
          <a:off x="125729" y="2924570"/>
          <a:ext cx="5970271" cy="3933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="" xmlns:a16="http://schemas.microsoft.com/office/drawing/2014/main" id="{2C7AE7E0-53C6-9745-A516-54668BC9B9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4608856"/>
              </p:ext>
            </p:extLst>
          </p:nvPr>
        </p:nvGraphicFramePr>
        <p:xfrm>
          <a:off x="6096000" y="2924632"/>
          <a:ext cx="5970271" cy="3933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98133" y="431800"/>
            <a:ext cx="83735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8A8AD0"/>
                </a:solidFill>
                <a:latin typeface="Calibri" panose="020F0502020204030204" pitchFamily="34" charset="0"/>
              </a:rPr>
              <a:t>ВСЕРОССИЙСКИЕ ПРОВЕРОЧНЫЕ РАБОТЫ 202</a:t>
            </a:r>
            <a:r>
              <a:rPr lang="en-US" sz="2000" b="1" dirty="0">
                <a:solidFill>
                  <a:srgbClr val="8A8AD0"/>
                </a:solidFill>
                <a:latin typeface="Calibri" panose="020F0502020204030204" pitchFamily="34" charset="0"/>
              </a:rPr>
              <a:t>3</a:t>
            </a:r>
            <a:endParaRPr lang="ru-RU" dirty="0">
              <a:solidFill>
                <a:srgbClr val="8A8A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1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306512"/>
              </p:ext>
            </p:extLst>
          </p:nvPr>
        </p:nvGraphicFramePr>
        <p:xfrm>
          <a:off x="2490864" y="3809027"/>
          <a:ext cx="7032472" cy="274296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1638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28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22878">
                  <a:extLst>
                    <a:ext uri="{9D8B030D-6E8A-4147-A177-3AD203B41FA5}">
                      <a16:colId xmlns="" xmlns:a16="http://schemas.microsoft.com/office/drawing/2014/main" val="3693427329"/>
                    </a:ext>
                  </a:extLst>
                </a:gridCol>
                <a:gridCol w="1622878">
                  <a:extLst>
                    <a:ext uri="{9D8B030D-6E8A-4147-A177-3AD203B41FA5}">
                      <a16:colId xmlns="" xmlns:a16="http://schemas.microsoft.com/office/drawing/2014/main" val="1892674198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Доля учеников,  получивших двойки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Доля школ (%), 2019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Доля школ (%), 2022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Динамика</a:t>
                      </a:r>
                    </a:p>
                  </a:txBody>
                  <a:tcPr marL="71375" marR="71375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более 30%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35,4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8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900" kern="100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более 40%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20,4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18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900" kern="100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более 50%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10,5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RU" sz="18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900" kern="100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более 60%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6,5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5,4</a:t>
                      </a:r>
                      <a:endParaRPr lang="ru-RU" sz="18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900" kern="100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более 70%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3,6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1375" marR="713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8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900" kern="100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167271" y="2757116"/>
            <a:ext cx="5764694" cy="861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17" tIns="60958" rIns="121917" bIns="60958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0" algn="ctr" defTabSz="1219170"/>
            <a:r>
              <a:rPr lang="ru-RU" altLang="ru-RU" sz="1600" b="1" dirty="0">
                <a:ea typeface="Times New Roman" pitchFamily="18" charset="0"/>
                <a:cs typeface="Times New Roman" pitchFamily="18" charset="0"/>
              </a:rPr>
              <a:t>Доля школ, у которых процент получивших двойку по русскому языку и/или по математике, имеет указанное значение либо в 5-м, либо в 6-м классе</a:t>
            </a:r>
            <a:endParaRPr lang="ru-RU" altLang="ru-RU" sz="1600" dirty="0"/>
          </a:p>
        </p:txBody>
      </p:sp>
      <p:sp>
        <p:nvSpPr>
          <p:cNvPr id="4" name="Текст 39"/>
          <p:cNvSpPr txBox="1">
            <a:spLocks/>
          </p:cNvSpPr>
          <p:nvPr/>
        </p:nvSpPr>
        <p:spPr bwMode="auto">
          <a:xfrm>
            <a:off x="505584" y="1049867"/>
            <a:ext cx="6379256" cy="745066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0866" tIns="60866" rIns="60866" bIns="60866" numCol="1" anchor="t" anchorCtr="0" compatLnSpc="1">
            <a:prstTxWarp prst="textNoShape">
              <a:avLst/>
            </a:prstTxWarp>
          </a:bodyPr>
          <a:lstStyle>
            <a:lvl1pPr marL="128576" indent="-128576" algn="l" defTabSz="455965" rtl="0" eaLnBrk="0" fontAlgn="base" hangingPunct="0">
              <a:spcBef>
                <a:spcPts val="375"/>
              </a:spcBef>
              <a:spcAft>
                <a:spcPct val="0"/>
              </a:spcAft>
              <a:def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 pitchFamily="34" charset="0"/>
              </a:defRPr>
            </a:lvl1pPr>
            <a:lvl2pPr marL="331557" indent="-160123" algn="l" defTabSz="455965" rtl="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–"/>
              <a:def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 pitchFamily="34" charset="0"/>
              </a:defRPr>
            </a:lvl2pPr>
            <a:lvl3pPr marL="491680" indent="-149408" algn="l" defTabSz="455965" rtl="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•"/>
              <a:def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 pitchFamily="34" charset="0"/>
              </a:defRPr>
            </a:lvl3pPr>
            <a:lvl4pPr marL="692876" indent="-179171" algn="l" defTabSz="455965" rtl="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–"/>
              <a:def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 pitchFamily="34" charset="0"/>
              </a:defRPr>
            </a:lvl4pPr>
            <a:lvl5pPr marL="864308" indent="-179171" algn="l" defTabSz="455965" rtl="0" eaLnBrk="0" fontAlgn="base" hangingPunct="0">
              <a:spcBef>
                <a:spcPts val="375"/>
              </a:spcBef>
              <a:spcAft>
                <a:spcPct val="0"/>
              </a:spcAft>
              <a:buSzPct val="100000"/>
              <a:buChar char="»"/>
              <a:defRPr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 pitchFamily="34" charset="0"/>
              </a:defRPr>
            </a:lvl5pPr>
            <a:lvl6pPr marL="975632" marR="0" indent="-119810" algn="l" defTabSz="456452" rtl="0" latinLnBrk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1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1146756" marR="0" indent="-119810" algn="l" defTabSz="456452" rtl="0" latinLnBrk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1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17921" marR="0" indent="-119811" algn="l" defTabSz="456452" rtl="0" latinLnBrk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1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489099" marR="0" indent="-119811" algn="l" defTabSz="456452" rtl="0" latinLnBrk="0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11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/>
            <a:r>
              <a:rPr lang="ru-RU" sz="1600" b="1" dirty="0">
                <a:solidFill>
                  <a:srgbClr val="C00000"/>
                </a:solidFill>
                <a:latin typeface="+mn-lt"/>
              </a:rPr>
              <a:t>В 2020-2022 была разработана система адресной работы со «слабыми» школами, которая включала: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C00000"/>
                </a:solidFill>
                <a:latin typeface="+mn-lt"/>
              </a:rPr>
              <a:t>выявление школ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C00000"/>
                </a:solidFill>
                <a:latin typeface="+mn-lt"/>
              </a:rPr>
              <a:t>разработку адресных программ помощи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C00000"/>
                </a:solidFill>
                <a:latin typeface="+mn-lt"/>
              </a:rPr>
              <a:t>реализацию конкретных мер 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rgbClr val="C00000"/>
                </a:solidFill>
                <a:latin typeface="+mn-lt"/>
              </a:rPr>
              <a:t>мониторинг достигнутых результатов</a:t>
            </a:r>
          </a:p>
          <a:p>
            <a:pPr marL="0" indent="0"/>
            <a:endParaRPr lang="ru-RU" sz="1800" dirty="0">
              <a:solidFill>
                <a:srgbClr val="C00000"/>
              </a:solidFill>
              <a:latin typeface="+mn-lt"/>
            </a:endParaRPr>
          </a:p>
          <a:p>
            <a:pPr marL="0" indent="0">
              <a:spcAft>
                <a:spcPts val="800"/>
              </a:spcAft>
            </a:pPr>
            <a:endParaRPr lang="ru-RU" sz="1800" kern="0" dirty="0">
              <a:solidFill>
                <a:srgbClr val="C00000"/>
              </a:solidFill>
              <a:latin typeface="+mn-lt"/>
            </a:endParaRPr>
          </a:p>
          <a:p>
            <a:endParaRPr lang="ru-RU" sz="1800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7C31533-21F2-3B48-94F6-78738D7BD064}"/>
              </a:ext>
            </a:extLst>
          </p:cNvPr>
          <p:cNvSpPr/>
          <p:nvPr/>
        </p:nvSpPr>
        <p:spPr>
          <a:xfrm>
            <a:off x="6983896" y="1490449"/>
            <a:ext cx="1948069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anchor="ctr">
            <a:spAutoFit/>
          </a:bodyPr>
          <a:lstStyle/>
          <a:p>
            <a:r>
              <a:rPr lang="ru-RU" sz="1800" dirty="0">
                <a:cs typeface="Times New Roman" pitchFamily="18" charset="0"/>
              </a:rPr>
              <a:t>2019 год – </a:t>
            </a:r>
            <a:r>
              <a:rPr lang="ru-RU" sz="1800" b="1" dirty="0">
                <a:solidFill>
                  <a:srgbClr val="C00000"/>
                </a:solidFill>
                <a:cs typeface="Times New Roman" pitchFamily="18" charset="0"/>
              </a:rPr>
              <a:t>9 234</a:t>
            </a:r>
            <a:r>
              <a:rPr lang="ru-RU" sz="1800" dirty="0">
                <a:cs typeface="Times New Roman" pitchFamily="18" charset="0"/>
              </a:rPr>
              <a:t> </a:t>
            </a:r>
          </a:p>
          <a:p>
            <a:r>
              <a:rPr lang="ru-RU" sz="1800" dirty="0">
                <a:cs typeface="Times New Roman" pitchFamily="18" charset="0"/>
              </a:rPr>
              <a:t>2021 год – </a:t>
            </a:r>
            <a:r>
              <a:rPr lang="ru-RU" sz="1800" b="1" dirty="0">
                <a:cs typeface="Times New Roman" pitchFamily="18" charset="0"/>
              </a:rPr>
              <a:t>8 284 </a:t>
            </a:r>
          </a:p>
          <a:p>
            <a:r>
              <a:rPr lang="ru-RU" sz="1800" dirty="0">
                <a:cs typeface="Times New Roman" pitchFamily="18" charset="0"/>
              </a:rPr>
              <a:t>2022 год – </a:t>
            </a:r>
            <a:r>
              <a:rPr lang="ru-RU" sz="1800" b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7 555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9734C5B0-676D-E04E-9029-DA5916007334}"/>
              </a:ext>
            </a:extLst>
          </p:cNvPr>
          <p:cNvSpPr/>
          <p:nvPr/>
        </p:nvSpPr>
        <p:spPr>
          <a:xfrm>
            <a:off x="9024730" y="1490449"/>
            <a:ext cx="2945330" cy="92333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</a:rPr>
              <a:t>Сокращение доли ШНОР более чем на 18%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670F714A-C792-A04A-8E56-452631B826CB}"/>
              </a:ext>
            </a:extLst>
          </p:cNvPr>
          <p:cNvSpPr/>
          <p:nvPr/>
        </p:nvSpPr>
        <p:spPr>
          <a:xfrm>
            <a:off x="5699248" y="1628948"/>
            <a:ext cx="96613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rgbClr val="8A8AD0"/>
                </a:solidFill>
              </a:rPr>
              <a:t>Всего ШНОР</a:t>
            </a:r>
            <a:endParaRPr lang="ru-RU" dirty="0">
              <a:solidFill>
                <a:srgbClr val="8A8AD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2733" y="338667"/>
            <a:ext cx="8238067" cy="429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  <a:spcAft>
                <a:spcPts val="1200"/>
              </a:spcAft>
            </a:pPr>
            <a:r>
              <a:rPr lang="ru-RU" sz="2000" b="1" cap="all" dirty="0">
                <a:solidFill>
                  <a:srgbClr val="8A8AD0"/>
                </a:solidFill>
                <a:latin typeface="Calibri"/>
                <a:cs typeface="Times New Roman" pitchFamily="18" charset="0"/>
              </a:rPr>
              <a:t>Доля школ с низкими результатами по итогам ВПР</a:t>
            </a:r>
          </a:p>
        </p:txBody>
      </p:sp>
      <p:sp>
        <p:nvSpPr>
          <p:cNvPr id="10" name="Стрелка вниз 9">
            <a:extLst>
              <a:ext uri="{FF2B5EF4-FFF2-40B4-BE49-F238E27FC236}">
                <a16:creationId xmlns="" xmlns:a16="http://schemas.microsoft.com/office/drawing/2014/main" id="{0C370C6D-4F39-4942-8272-ED9566C04A22}"/>
              </a:ext>
            </a:extLst>
          </p:cNvPr>
          <p:cNvSpPr/>
          <p:nvPr/>
        </p:nvSpPr>
        <p:spPr>
          <a:xfrm>
            <a:off x="8557853" y="4648200"/>
            <a:ext cx="325791" cy="359229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>
            <a:extLst>
              <a:ext uri="{FF2B5EF4-FFF2-40B4-BE49-F238E27FC236}">
                <a16:creationId xmlns="" xmlns:a16="http://schemas.microsoft.com/office/drawing/2014/main" id="{0C370C6D-4F39-4942-8272-ED9566C04A22}"/>
              </a:ext>
            </a:extLst>
          </p:cNvPr>
          <p:cNvSpPr/>
          <p:nvPr/>
        </p:nvSpPr>
        <p:spPr>
          <a:xfrm>
            <a:off x="8549816" y="5080000"/>
            <a:ext cx="333829" cy="287867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>
            <a:extLst>
              <a:ext uri="{FF2B5EF4-FFF2-40B4-BE49-F238E27FC236}">
                <a16:creationId xmlns="" xmlns:a16="http://schemas.microsoft.com/office/drawing/2014/main" id="{0C370C6D-4F39-4942-8272-ED9566C04A22}"/>
              </a:ext>
            </a:extLst>
          </p:cNvPr>
          <p:cNvSpPr/>
          <p:nvPr/>
        </p:nvSpPr>
        <p:spPr>
          <a:xfrm>
            <a:off x="8551784" y="5439834"/>
            <a:ext cx="333829" cy="29028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>
            <a:extLst>
              <a:ext uri="{FF2B5EF4-FFF2-40B4-BE49-F238E27FC236}">
                <a16:creationId xmlns="" xmlns:a16="http://schemas.microsoft.com/office/drawing/2014/main" id="{0C370C6D-4F39-4942-8272-ED9566C04A22}"/>
              </a:ext>
            </a:extLst>
          </p:cNvPr>
          <p:cNvSpPr/>
          <p:nvPr/>
        </p:nvSpPr>
        <p:spPr>
          <a:xfrm>
            <a:off x="8557853" y="5842001"/>
            <a:ext cx="333829" cy="29028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>
            <a:extLst>
              <a:ext uri="{FF2B5EF4-FFF2-40B4-BE49-F238E27FC236}">
                <a16:creationId xmlns="" xmlns:a16="http://schemas.microsoft.com/office/drawing/2014/main" id="{0C370C6D-4F39-4942-8272-ED9566C04A22}"/>
              </a:ext>
            </a:extLst>
          </p:cNvPr>
          <p:cNvSpPr/>
          <p:nvPr/>
        </p:nvSpPr>
        <p:spPr>
          <a:xfrm>
            <a:off x="8557852" y="6210300"/>
            <a:ext cx="333829" cy="290286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0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960EA383-A16E-C342-BF09-10F178223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220172"/>
              </p:ext>
            </p:extLst>
          </p:nvPr>
        </p:nvGraphicFramePr>
        <p:xfrm>
          <a:off x="160867" y="1354667"/>
          <a:ext cx="11861800" cy="5350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2732">
                  <a:extLst>
                    <a:ext uri="{9D8B030D-6E8A-4147-A177-3AD203B41FA5}">
                      <a16:colId xmlns="" xmlns:a16="http://schemas.microsoft.com/office/drawing/2014/main" val="2751354613"/>
                    </a:ext>
                  </a:extLst>
                </a:gridCol>
                <a:gridCol w="4174441">
                  <a:extLst>
                    <a:ext uri="{9D8B030D-6E8A-4147-A177-3AD203B41FA5}">
                      <a16:colId xmlns="" xmlns:a16="http://schemas.microsoft.com/office/drawing/2014/main" val="1352595377"/>
                    </a:ext>
                  </a:extLst>
                </a:gridCol>
                <a:gridCol w="4224627">
                  <a:extLst>
                    <a:ext uri="{9D8B030D-6E8A-4147-A177-3AD203B41FA5}">
                      <a16:colId xmlns="" xmlns:a16="http://schemas.microsoft.com/office/drawing/2014/main" val="1003309622"/>
                    </a:ext>
                  </a:extLst>
                </a:gridCol>
              </a:tblGrid>
              <a:tr h="3389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Проблема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Описание проблемы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Решение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36493948"/>
                  </a:ext>
                </a:extLst>
              </a:tr>
              <a:tr h="1086631">
                <a:tc>
                  <a:txBody>
                    <a:bodyPr/>
                    <a:lstStyle/>
                    <a:p>
                      <a:r>
                        <a:rPr lang="ru-RU" sz="1400" dirty="0"/>
                        <a:t>Сохранение неэффективных показателей работы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Показатели нацелены не на развитие школы, а на «красивую» отчетность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Акцентированное стремление </a:t>
                      </a:r>
                      <a:r>
                        <a:rPr lang="ru-RU" sz="1400" b="1" dirty="0"/>
                        <a:t>выявить проблему</a:t>
                      </a:r>
                      <a:r>
                        <a:rPr lang="ru-RU" sz="1400" dirty="0"/>
                        <a:t>, которая мешает росту качества и аккумулирование усилий для её решения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90892565"/>
                  </a:ext>
                </a:extLst>
              </a:tr>
              <a:tr h="1642755">
                <a:tc>
                  <a:txBody>
                    <a:bodyPr/>
                    <a:lstStyle/>
                    <a:p>
                      <a:r>
                        <a:rPr lang="ru-RU" sz="1400" dirty="0"/>
                        <a:t>Разобщенность региональных центров реализации региональной образовательной политики между собой и фактическими потребностями региона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ИРО, ЦОКО, РЦОИ, </a:t>
                      </a:r>
                      <a:r>
                        <a:rPr lang="ru-RU" sz="1400" dirty="0" err="1"/>
                        <a:t>пед.вуз</a:t>
                      </a:r>
                      <a:r>
                        <a:rPr lang="ru-RU" sz="1400" dirty="0"/>
                        <a:t>, </a:t>
                      </a:r>
                      <a:r>
                        <a:rPr lang="ru-RU" sz="1400" dirty="0" err="1"/>
                        <a:t>пед.колледжи</a:t>
                      </a:r>
                      <a:r>
                        <a:rPr lang="ru-RU" sz="1400" dirty="0"/>
                        <a:t>, центры профилактики, центры развития талантов сконцентрированы на отработке федеральных показателей, и не развивают повестку, отвечающую реальным нуждам школ и детей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Управленческая команда региона должна владеть наиболее подробной картиной, основанной на данных, и ставить задачи развития, заранее проектируя модель взаимодействия своих </a:t>
                      </a:r>
                      <a:r>
                        <a:rPr lang="ru-RU" sz="1400" dirty="0" err="1"/>
                        <a:t>подведов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2976203"/>
                  </a:ext>
                </a:extLst>
              </a:tr>
              <a:tr h="1086631">
                <a:tc>
                  <a:txBody>
                    <a:bodyPr/>
                    <a:lstStyle/>
                    <a:p>
                      <a:r>
                        <a:rPr lang="ru-RU" sz="1400" dirty="0"/>
                        <a:t>Несогласованность действий муниципалитетов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Муниципалитеты пытаются выстраивать логику управления не соотносящуюся с федеральными и региональными приоритетами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Продолжать развитие управленческих механизмов. Опираться на региональные комиссии. Тщательнее готовить кандидатов-руководителей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169428"/>
                  </a:ext>
                </a:extLst>
              </a:tr>
              <a:tr h="1195926">
                <a:tc>
                  <a:txBody>
                    <a:bodyPr/>
                    <a:lstStyle/>
                    <a:p>
                      <a:r>
                        <a:rPr lang="ru-RU" sz="1400" dirty="0"/>
                        <a:t>Несогласованность мер повышения качества образования и реальных вызовов школ, директоров и обучающихся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Принимаются решения, в основе которых только взгляды и опыт конкретных специалистов, а не данные о текущей ситуации в конкретных группах школ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Развивать аналитические компетенции, «выращивать» своих аналитиков и профессиональных директоров, повышать долю решений, принятых на основе данных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3783057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20333" y="304800"/>
            <a:ext cx="8576734" cy="812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  <a:spcAft>
                <a:spcPts val="1200"/>
              </a:spcAft>
            </a:pPr>
            <a:r>
              <a:rPr lang="ru-RU" sz="2000" b="1" cap="all" dirty="0">
                <a:solidFill>
                  <a:srgbClr val="8A8AD0"/>
                </a:solidFill>
                <a:latin typeface="Calibri"/>
                <a:cs typeface="Times New Roman" pitchFamily="18" charset="0"/>
              </a:rPr>
              <a:t>Ограничения развития и региональные Механизмы повышения качества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41721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="" xmlns:a16="http://schemas.microsoft.com/office/drawing/2014/main" id="{1A2ADB00-0A96-4268-A357-FD29A6758C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99772"/>
              </p:ext>
            </p:extLst>
          </p:nvPr>
        </p:nvGraphicFramePr>
        <p:xfrm>
          <a:off x="0" y="1659467"/>
          <a:ext cx="6095999" cy="3903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=""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138879"/>
              </p:ext>
            </p:extLst>
          </p:nvPr>
        </p:nvGraphicFramePr>
        <p:xfrm>
          <a:off x="6095999" y="1676400"/>
          <a:ext cx="5943601" cy="3886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: скругленные углы 10">
            <a:extLst>
              <a:ext uri="{FF2B5EF4-FFF2-40B4-BE49-F238E27FC236}">
                <a16:creationId xmlns="" xmlns:a16="http://schemas.microsoft.com/office/drawing/2014/main" id="{D23B4028-98E9-E950-AE0A-855512BE0A10}"/>
              </a:ext>
            </a:extLst>
          </p:cNvPr>
          <p:cNvSpPr/>
          <p:nvPr/>
        </p:nvSpPr>
        <p:spPr>
          <a:xfrm>
            <a:off x="495300" y="5791199"/>
            <a:ext cx="580769" cy="790575"/>
          </a:xfrm>
          <a:prstGeom prst="roundRect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4C644CA-A4C5-1BF5-BC68-29CD1F12DEDE}"/>
              </a:ext>
            </a:extLst>
          </p:cNvPr>
          <p:cNvSpPr txBox="1"/>
          <p:nvPr/>
        </p:nvSpPr>
        <p:spPr>
          <a:xfrm>
            <a:off x="1258661" y="6031467"/>
            <a:ext cx="5305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Выбросы указывают на необъективное оценивание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0267" y="626533"/>
            <a:ext cx="824653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8A8AD0"/>
                </a:solidFill>
                <a:latin typeface="Calibri" panose="020F0502020204030204" pitchFamily="34" charset="0"/>
              </a:rPr>
              <a:t>СРАВНЕНИЕ РЕЗУЛЬТАТОВ КОМПЬЮТЕРНЫХ И БУМАЖНЫХ ВПР </a:t>
            </a:r>
            <a:endParaRPr lang="ru-RU" sz="2000" b="1" cap="all" dirty="0">
              <a:solidFill>
                <a:srgbClr val="8A8AD0"/>
              </a:solidFill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89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3">
            <a:extLst>
              <a:ext uri="{FF2B5EF4-FFF2-40B4-BE49-F238E27FC236}">
                <a16:creationId xmlns="" xmlns:a16="http://schemas.microsoft.com/office/drawing/2014/main" id="{D45718BF-776D-88A1-18F8-0D986E3A7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458859"/>
              </p:ext>
            </p:extLst>
          </p:nvPr>
        </p:nvGraphicFramePr>
        <p:xfrm>
          <a:off x="1642533" y="1025210"/>
          <a:ext cx="8788400" cy="2996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5235">
                  <a:extLst>
                    <a:ext uri="{9D8B030D-6E8A-4147-A177-3AD203B41FA5}">
                      <a16:colId xmlns="" xmlns:a16="http://schemas.microsoft.com/office/drawing/2014/main" val="1323355381"/>
                    </a:ext>
                  </a:extLst>
                </a:gridCol>
                <a:gridCol w="2303165">
                  <a:extLst>
                    <a:ext uri="{9D8B030D-6E8A-4147-A177-3AD203B41FA5}">
                      <a16:colId xmlns="" xmlns:a16="http://schemas.microsoft.com/office/drawing/2014/main" val="3419316145"/>
                    </a:ext>
                  </a:extLst>
                </a:gridCol>
              </a:tblGrid>
              <a:tr h="444115">
                <a:tc>
                  <a:txBody>
                    <a:bodyPr/>
                    <a:lstStyle/>
                    <a:p>
                      <a:r>
                        <a:rPr lang="ru-RU" sz="1600" dirty="0"/>
                        <a:t>Участники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Количество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28822244"/>
                  </a:ext>
                </a:extLst>
              </a:tr>
              <a:tr h="322766">
                <a:tc>
                  <a:txBody>
                    <a:bodyPr/>
                    <a:lstStyle/>
                    <a:p>
                      <a:r>
                        <a:rPr lang="ru-RU" sz="1600" b="1" dirty="0"/>
                        <a:t>Администрация 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462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53680218"/>
                  </a:ext>
                </a:extLst>
              </a:tr>
              <a:tr h="322766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/>
                        <a:t>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1 961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555423817"/>
                  </a:ext>
                </a:extLst>
              </a:tr>
              <a:tr h="787294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/>
                        <a:t>Классные руководители классов,</a:t>
                      </a:r>
                      <a:br>
                        <a:rPr lang="ru-RU" sz="1600" b="1" dirty="0"/>
                      </a:br>
                      <a:r>
                        <a:rPr lang="ru-RU" sz="1600" b="1" dirty="0"/>
                        <a:t>принявших участие в исследовании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9 637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23590108"/>
                  </a:ext>
                </a:extLst>
              </a:tr>
              <a:tr h="322766">
                <a:tc>
                  <a:txBody>
                    <a:bodyPr/>
                    <a:lstStyle/>
                    <a:p>
                      <a:r>
                        <a:rPr lang="ru-RU" sz="1600" b="1" dirty="0"/>
                        <a:t>Обучающиеся 8 класса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28 216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1820932"/>
                  </a:ext>
                </a:extLst>
              </a:tr>
              <a:tr h="3227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/>
                        <a:t>Обучающиеся 10 класса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12 042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28006377"/>
                  </a:ext>
                </a:extLst>
              </a:tr>
              <a:tr h="423928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/>
                        <a:t>Родители (законные представители)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rPr>
                        <a:t>30 987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25256755"/>
                  </a:ext>
                </a:extLst>
              </a:tr>
            </a:tbl>
          </a:graphicData>
        </a:graphic>
      </p:graphicFrame>
      <p:graphicFrame>
        <p:nvGraphicFramePr>
          <p:cNvPr id="3" name="Таблица 6">
            <a:extLst>
              <a:ext uri="{FF2B5EF4-FFF2-40B4-BE49-F238E27FC236}">
                <a16:creationId xmlns="" xmlns:a16="http://schemas.microsoft.com/office/drawing/2014/main" id="{BC56E2B8-1A85-544F-86BB-06B8BDB2F3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837339"/>
              </p:ext>
            </p:extLst>
          </p:nvPr>
        </p:nvGraphicFramePr>
        <p:xfrm>
          <a:off x="76200" y="4030129"/>
          <a:ext cx="12031133" cy="256540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816256">
                  <a:extLst>
                    <a:ext uri="{9D8B030D-6E8A-4147-A177-3AD203B41FA5}">
                      <a16:colId xmlns="" xmlns:a16="http://schemas.microsoft.com/office/drawing/2014/main" val="4004466484"/>
                    </a:ext>
                  </a:extLst>
                </a:gridCol>
                <a:gridCol w="3035880">
                  <a:extLst>
                    <a:ext uri="{9D8B030D-6E8A-4147-A177-3AD203B41FA5}">
                      <a16:colId xmlns="" xmlns:a16="http://schemas.microsoft.com/office/drawing/2014/main" val="1377138010"/>
                    </a:ext>
                  </a:extLst>
                </a:gridCol>
                <a:gridCol w="3878101">
                  <a:extLst>
                    <a:ext uri="{9D8B030D-6E8A-4147-A177-3AD203B41FA5}">
                      <a16:colId xmlns="" xmlns:a16="http://schemas.microsoft.com/office/drawing/2014/main" val="2869256180"/>
                    </a:ext>
                  </a:extLst>
                </a:gridCol>
                <a:gridCol w="3300896">
                  <a:extLst>
                    <a:ext uri="{9D8B030D-6E8A-4147-A177-3AD203B41FA5}">
                      <a16:colId xmlns="" xmlns:a16="http://schemas.microsoft.com/office/drawing/2014/main" val="1095529421"/>
                    </a:ext>
                  </a:extLst>
                </a:gridCol>
              </a:tblGrid>
              <a:tr h="398259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Уровень индекса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(по границам НИКО-2022)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Доля ОО (весна 2023, 8 класс)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28836482"/>
                  </a:ext>
                </a:extLst>
              </a:tr>
              <a:tr h="972367">
                <a:tc vMerge="1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Период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bg1"/>
                          </a:solidFill>
                        </a:rPr>
                        <a:t>Интегральный индекс ценностных ориентаций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Индекс референтной значимости образовательной среды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Индекс удовлетворенности взаимодействием в школе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50779845"/>
                  </a:ext>
                </a:extLst>
              </a:tr>
              <a:tr h="3982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ВЫСОКИЙ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19,2%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28,0%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33,9%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69650630"/>
                  </a:ext>
                </a:extLst>
              </a:tr>
              <a:tr h="3982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СРЕДНИЙ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40,3%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58,7%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54,0%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33197024"/>
                  </a:ext>
                </a:extLst>
              </a:tr>
              <a:tr h="39825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НИЗКИЙ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40,5%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13,3%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accent1"/>
                          </a:solidFill>
                        </a:rPr>
                        <a:t>12,1%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9022909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42533" y="186267"/>
            <a:ext cx="867833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2000" b="1" dirty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ИССЛЕДОВАНИЕ ВОСПИТАТЕЛЬНОГО ПОТЕНЦИАЛА ОО</a:t>
            </a:r>
          </a:p>
          <a:p>
            <a:pPr lvl="0" algn="ctr">
              <a:defRPr/>
            </a:pPr>
            <a:r>
              <a:rPr lang="ru-RU" sz="2000" b="1" dirty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ИНДЕКСЫ ЦЕННОСТНЫХ ОРИЕНТАЦИЙ И ШКОЛЬНОГО БЛАГОПОЛУЧИЯ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36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="" xmlns:a16="http://schemas.microsoft.com/office/drawing/2014/main" id="{6366F2D3-0563-67CE-FC94-ADB04E39B1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444820"/>
              </p:ext>
            </p:extLst>
          </p:nvPr>
        </p:nvGraphicFramePr>
        <p:xfrm>
          <a:off x="-2" y="1041400"/>
          <a:ext cx="6095999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>
            <a:extLst>
              <a:ext uri="{FF2B5EF4-FFF2-40B4-BE49-F238E27FC236}">
                <a16:creationId xmlns="" xmlns:a16="http://schemas.microsoft.com/office/drawing/2014/main" id="{216FDE2C-04B2-38CB-3F2B-B674627093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959390"/>
              </p:ext>
            </p:extLst>
          </p:nvPr>
        </p:nvGraphicFramePr>
        <p:xfrm>
          <a:off x="6181724" y="982133"/>
          <a:ext cx="6095999" cy="2726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>
            <a:extLst>
              <a:ext uri="{FF2B5EF4-FFF2-40B4-BE49-F238E27FC236}">
                <a16:creationId xmlns="" xmlns:a16="http://schemas.microsoft.com/office/drawing/2014/main" id="{B9764DFD-2758-F3C8-C273-4A8374E919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078291"/>
              </p:ext>
            </p:extLst>
          </p:nvPr>
        </p:nvGraphicFramePr>
        <p:xfrm>
          <a:off x="2523067" y="3776132"/>
          <a:ext cx="6722533" cy="2957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696C354-6119-046F-3310-D8358DF5B44A}"/>
              </a:ext>
            </a:extLst>
          </p:cNvPr>
          <p:cNvSpPr txBox="1"/>
          <p:nvPr/>
        </p:nvSpPr>
        <p:spPr>
          <a:xfrm>
            <a:off x="9109371" y="5831964"/>
            <a:ext cx="30095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/>
              <a:t>*Границы индексов основаны</a:t>
            </a:r>
            <a:br>
              <a:rPr lang="ru-RU" sz="1600" dirty="0"/>
            </a:br>
            <a:r>
              <a:rPr lang="ru-RU" sz="1600" dirty="0"/>
              <a:t>на результатах НИКО-2022</a:t>
            </a:r>
            <a:br>
              <a:rPr lang="ru-RU" sz="1600" dirty="0"/>
            </a:br>
            <a:r>
              <a:rPr lang="ru-RU" sz="1600" dirty="0"/>
              <a:t>(40 и 80-й </a:t>
            </a:r>
            <a:r>
              <a:rPr lang="ru-RU" sz="1600" dirty="0" err="1"/>
              <a:t>процентили</a:t>
            </a:r>
            <a:r>
              <a:rPr lang="ru-RU" sz="1600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9600" y="541867"/>
            <a:ext cx="8619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ru-RU" sz="2000" b="1" dirty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РАСПРЕДЕЛЕНИЕ ИНДЕКСОВ ЦЕННОСТНЫХ ОРИЕНТАЦИЙ ПО КЛАССАМ</a:t>
            </a:r>
          </a:p>
        </p:txBody>
      </p:sp>
    </p:spTree>
    <p:extLst>
      <p:ext uri="{BB962C8B-B14F-4D97-AF65-F5344CB8AC3E}">
        <p14:creationId xmlns:p14="http://schemas.microsoft.com/office/powerpoint/2010/main" val="114026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="" xmlns:a16="http://schemas.microsoft.com/office/drawing/2014/main" id="{C6E8D4BF-61B5-4BAF-A258-D185BCA6093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914722"/>
              </p:ext>
            </p:extLst>
          </p:nvPr>
        </p:nvGraphicFramePr>
        <p:xfrm>
          <a:off x="677333" y="2032000"/>
          <a:ext cx="10922000" cy="4479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13B4138A-A13F-8C4F-8C1C-3DB9592E0DD0}"/>
              </a:ext>
            </a:extLst>
          </p:cNvPr>
          <p:cNvSpPr/>
          <p:nvPr/>
        </p:nvSpPr>
        <p:spPr>
          <a:xfrm>
            <a:off x="1321544" y="896636"/>
            <a:ext cx="480231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C00000"/>
                </a:solidFill>
              </a:rPr>
              <a:t>Текущее место – 10,5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0DB42A8-B033-104E-BC9C-8BE44B7B2053}"/>
              </a:ext>
            </a:extLst>
          </p:cNvPr>
          <p:cNvSpPr/>
          <p:nvPr/>
        </p:nvSpPr>
        <p:spPr>
          <a:xfrm>
            <a:off x="6206067" y="896636"/>
            <a:ext cx="5198533" cy="58477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Исследование в 2023 пройдет в октябре,</a:t>
            </a:r>
            <a:br>
              <a:rPr lang="ru-RU" sz="1600" b="1" dirty="0">
                <a:solidFill>
                  <a:srgbClr val="C00000"/>
                </a:solidFill>
              </a:rPr>
            </a:br>
            <a:r>
              <a:rPr lang="ru-RU" sz="1600" b="1" dirty="0">
                <a:solidFill>
                  <a:srgbClr val="C00000"/>
                </a:solidFill>
              </a:rPr>
              <a:t>как обычно 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6467" y="389467"/>
            <a:ext cx="8500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 smtClean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Результаты оценки по модели </a:t>
            </a:r>
            <a:r>
              <a:rPr lang="en-US" sz="2000" b="1" cap="all" dirty="0" err="1" smtClean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pisa</a:t>
            </a:r>
            <a:r>
              <a:rPr lang="en-US" sz="2000" b="1" cap="all" dirty="0" smtClean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2022</a:t>
            </a:r>
            <a:endParaRPr lang="ru-RU" sz="2000" b="1" cap="all" dirty="0">
              <a:solidFill>
                <a:srgbClr val="8A8AD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99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943701"/>
              </p:ext>
            </p:extLst>
          </p:nvPr>
        </p:nvGraphicFramePr>
        <p:xfrm>
          <a:off x="550334" y="1155707"/>
          <a:ext cx="11294533" cy="440266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7273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212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3846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/>
                        <a:t>Общественно-значимые направления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оценки качества образования</a:t>
                      </a:r>
                    </a:p>
                  </a:txBody>
                  <a:tcPr marL="90000" marR="90000" marT="90000" marB="90000"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/>
                        <a:t>Показатели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по направлениям</a:t>
                      </a:r>
                    </a:p>
                  </a:txBody>
                  <a:tcPr marL="90000" marR="90000" marT="90000" marB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337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Получение обучающимися знаний и умений, необходимых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для использования в практической деятельности / </a:t>
                      </a:r>
                      <a:br>
                        <a:rPr lang="ru-RU" sz="1800" dirty="0"/>
                      </a:br>
                      <a:r>
                        <a:rPr lang="ru-RU" sz="1800" dirty="0"/>
                        <a:t>для продолжения образования / для освоения профессий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Индекс качества обучения</a:t>
                      </a:r>
                      <a:endParaRPr lang="ru-RU" sz="1800" dirty="0"/>
                    </a:p>
                  </a:txBody>
                  <a:tcPr marL="90000" marR="90000" marT="90000" marB="90000" anchor="ctr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8328">
                <a:tc>
                  <a:txBody>
                    <a:bodyPr/>
                    <a:lstStyle/>
                    <a:p>
                      <a:r>
                        <a:rPr lang="ru-RU" sz="1800" dirty="0" err="1"/>
                        <a:t>Сформированность</a:t>
                      </a:r>
                      <a:r>
                        <a:rPr lang="ru-RU" sz="1800" dirty="0"/>
                        <a:t> у обучающихся ценностных ориентаций, принятых в российском обществе</a:t>
                      </a:r>
                      <a:endParaRPr lang="ru-RU" sz="1800" b="0" dirty="0"/>
                    </a:p>
                  </a:txBody>
                  <a:tcPr marL="90000" marR="90000" marT="90000" marB="90000"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Индекс </a:t>
                      </a:r>
                      <a:r>
                        <a:rPr lang="ru-RU" sz="1800" b="1" dirty="0" err="1"/>
                        <a:t>сформированности</a:t>
                      </a:r>
                      <a:r>
                        <a:rPr lang="ru-RU" sz="1800" b="1" dirty="0"/>
                        <a:t> ценностных ориентаций</a:t>
                      </a:r>
                    </a:p>
                  </a:txBody>
                  <a:tcPr marL="90000" marR="90000" marT="90000" marB="90000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48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Психологический комфорт и безопасность обучающихся</a:t>
                      </a:r>
                    </a:p>
                  </a:txBody>
                  <a:tcPr marL="90000" marR="90000" marT="90000" marB="90000" anchor="ctr"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Индекс школьного благополучия</a:t>
                      </a:r>
                    </a:p>
                  </a:txBody>
                  <a:tcPr marL="90000" marR="90000" marT="90000" marB="90000" anchor="ctr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33772"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Готовность выпускников школ к сознательному формированию своей траектории обучения / трудовой деятельности</a:t>
                      </a:r>
                    </a:p>
                  </a:txBody>
                  <a:tcPr marL="90000" marR="90000" marT="90000" marB="90000"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</a:rPr>
                        <a:t>Индекс профессионального самоопределения</a:t>
                      </a:r>
                    </a:p>
                  </a:txBody>
                  <a:tcPr marL="90000" marR="90000" marT="90000" marB="90000" anchor="ctr">
                    <a:lnL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DBC77421-AD29-FC44-B462-1DBFECBEC88F}"/>
              </a:ext>
            </a:extLst>
          </p:cNvPr>
          <p:cNvSpPr/>
          <p:nvPr/>
        </p:nvSpPr>
        <p:spPr>
          <a:xfrm>
            <a:off x="651935" y="5731533"/>
            <a:ext cx="10981266" cy="830997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Обеспечивается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возможность мониторинга «главных» показателей на всех уровнях управления, включая региональный, муниципальный, школьный, через возможность расчета индекса на каждом управленческом уровне, вплоть до школы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86467" y="440267"/>
            <a:ext cx="8661400" cy="429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00"/>
              </a:lnSpc>
              <a:spcAft>
                <a:spcPts val="1200"/>
              </a:spcAft>
            </a:pPr>
            <a:r>
              <a:rPr lang="ru-RU" sz="2000" b="1" cap="all" dirty="0">
                <a:solidFill>
                  <a:srgbClr val="8A8AD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Компоненты индекса качества школьного образования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935" y="5612681"/>
            <a:ext cx="319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-35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ru-RU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8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РОН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Р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8A8A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8A8AD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>
        <a:spAutoFit/>
      </a:bodyPr>
      <a:lstStyle>
        <a:defPPr algn="just" defTabSz="1198513">
          <a:defRPr sz="1500" dirty="0" smtClean="0">
            <a:solidFill>
              <a:srgbClr val="423D67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657</Words>
  <Application>Microsoft Office PowerPoint</Application>
  <PresentationFormat>Произвольный</PresentationFormat>
  <Paragraphs>144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13_Тема Office</vt:lpstr>
      <vt:lpstr>think-cell Slide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 Терентьев</dc:creator>
  <cp:lastModifiedBy>Елисеева Евгения Николаевна</cp:lastModifiedBy>
  <cp:revision>95</cp:revision>
  <dcterms:created xsi:type="dcterms:W3CDTF">2023-06-21T07:28:27Z</dcterms:created>
  <dcterms:modified xsi:type="dcterms:W3CDTF">2023-07-05T16:25:01Z</dcterms:modified>
</cp:coreProperties>
</file>